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1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315" r:id="rId20"/>
    <p:sldId id="273" r:id="rId21"/>
    <p:sldId id="274" r:id="rId22"/>
    <p:sldId id="275" r:id="rId23"/>
    <p:sldId id="276" r:id="rId24"/>
    <p:sldId id="277" r:id="rId25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FFCC99"/>
    <a:srgbClr val="00009B"/>
    <a:srgbClr val="008000"/>
    <a:srgbClr val="00FF03"/>
    <a:srgbClr val="FF0000"/>
    <a:srgbClr val="CC33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82"/>
    <p:restoredTop sz="92326"/>
  </p:normalViewPr>
  <p:slideViewPr>
    <p:cSldViewPr>
      <p:cViewPr varScale="1">
        <p:scale>
          <a:sx n="96" d="100"/>
          <a:sy n="96" d="100"/>
        </p:scale>
        <p:origin x="232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28"/>
    </p:cViewPr>
  </p:sorterViewPr>
  <p:notesViewPr>
    <p:cSldViewPr>
      <p:cViewPr varScale="1">
        <p:scale>
          <a:sx n="94" d="100"/>
          <a:sy n="94" d="100"/>
        </p:scale>
        <p:origin x="3752" y="20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7"/>
          <p:cNvSpPr txBox="1">
            <a:spLocks noChangeArrowheads="1"/>
          </p:cNvSpPr>
          <p:nvPr/>
        </p:nvSpPr>
        <p:spPr bwMode="auto">
          <a:xfrm>
            <a:off x="3124200" y="8909050"/>
            <a:ext cx="35306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200"/>
              <a:t>Chapt. 2 -- Handout  </a:t>
            </a:r>
            <a:fld id="{A3C7AABB-EC9C-E44C-BE74-AECDD3D490AD}" type="slidenum">
              <a:rPr lang="en-US" sz="1200"/>
              <a:pPr algn="r" eaLnBrk="1" hangingPunct="1"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6820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5EC6FE-F5F5-C544-BE62-2CD99C69AB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167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isson_proces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Exponential_distribu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8E85B7C-EE43-4146-8698-DF0F592879FC}" type="slidenum">
              <a:rPr lang="en-US"/>
              <a:pPr/>
              <a:t>1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Pure birth process = it basically means that we only go from state n to state n+1 (mu = 0 or no death or backward transition happens so we do not go from n to n-1)</a:t>
            </a:r>
          </a:p>
          <a:p>
            <a:r>
              <a:rPr lang="en-US" dirty="0"/>
              <a:t>1- In an infinitesimal time interval </a:t>
            </a:r>
            <a:r>
              <a:rPr lang="en-US" dirty="0" err="1"/>
              <a:t>dt</a:t>
            </a:r>
            <a:r>
              <a:rPr lang="en-US" dirty="0"/>
              <a:t> there may occur only one arrival. This happens with the probability </a:t>
            </a:r>
            <a:r>
              <a:rPr lang="en-US" dirty="0" err="1"/>
              <a:t>λdt</a:t>
            </a:r>
            <a:r>
              <a:rPr lang="en-US" dirty="0"/>
              <a:t> independent of arrivals outside the interval.</a:t>
            </a:r>
          </a:p>
          <a:p>
            <a:r>
              <a:rPr lang="en-US" dirty="0"/>
              <a:t>2- Moreover, the number of arrivals N(t1, t2) and N(t3, t4) in non-overlapping intervals (t1 ≤ t2 ≤ t3 ≤ t4) are 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C6FE-F5F5-C544-BE62-2CD99C69AB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81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080019D-D04F-6646-B713-F9FD82A2C863}" type="slidenum">
              <a:rPr lang="en-US"/>
              <a:pPr/>
              <a:t>11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 charset="0"/>
              </a:rPr>
              <a:t>Mechanistic: We can understand the system by studying it’s underlaying parts and their relations</a:t>
            </a:r>
          </a:p>
          <a:p>
            <a:pPr eaLnBrk="1" hangingPunct="1"/>
            <a:endParaRPr lang="en-US" dirty="0">
              <a:latin typeface="Times New Roman" charset="0"/>
            </a:endParaRPr>
          </a:p>
          <a:p>
            <a:pPr eaLnBrk="1" hangingPunct="1"/>
            <a:r>
              <a:rPr lang="en-US" dirty="0">
                <a:latin typeface="Times New Roman" charset="0"/>
              </a:rPr>
              <a:t>Brute-force: you go through all possible scenarios and enumerate them.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ABD94F-870A-724F-A695-411764740FDA}" type="slidenum">
              <a:rPr lang="en-US"/>
              <a:pPr/>
              <a:t>12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47BC329-5166-8A44-ABA3-5CF1E6512E7B}" type="slidenum">
              <a:rPr lang="en-US"/>
              <a:pPr/>
              <a:t>13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C26C84B-3ADD-0F4F-9FE2-1FC26B5EAB85}" type="slidenum">
              <a:rPr lang="en-US"/>
              <a:pPr/>
              <a:t>14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Some built-in by Arena, you can define others. (You always define your own in </a:t>
            </a:r>
            <a:r>
              <a:rPr lang="en-US" dirty="0" err="1">
                <a:latin typeface="Arial" charset="0"/>
              </a:rPr>
              <a:t>AnyLogic</a:t>
            </a:r>
            <a:r>
              <a:rPr lang="en-US" dirty="0">
                <a:latin typeface="Arial" charset="0"/>
              </a:rPr>
              <a:t>)</a:t>
            </a:r>
          </a:p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ED4F22E-634D-8748-9990-EA259BEE2CB9}" type="slidenum">
              <a:rPr lang="en-US"/>
              <a:pPr/>
              <a:t>15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29EEF99-2241-4E40-8701-1B2FA41B7994}" type="slidenum">
              <a:rPr lang="en-US"/>
              <a:pPr/>
              <a:t>16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 charset="0"/>
              </a:rPr>
              <a:t>It’s important to calculate these KPIs so we can find where the bottleneck is, mainly to evaluate other scenarios.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5915BC7-0316-8548-BAB6-219E6B5A1D29}" type="slidenum">
              <a:rPr lang="en-US"/>
              <a:pPr/>
              <a:t>17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73E9754-4A0F-9F46-B81E-B4FFD88BFB92}" type="slidenum">
              <a:rPr lang="en-US"/>
              <a:pPr/>
              <a:t>18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0" hangingPunct="0"/>
            <a:r>
              <a:rPr lang="en-US" sz="1200" dirty="0">
                <a:latin typeface="Arial" charset="0"/>
              </a:rPr>
              <a:t>number of parts in queue at time </a:t>
            </a:r>
            <a:r>
              <a:rPr lang="en-US" sz="1200" i="1" dirty="0">
                <a:latin typeface="Arial" charset="0"/>
              </a:rPr>
              <a:t>t</a:t>
            </a:r>
          </a:p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21810A1-D868-684C-BDF6-28733F13813B}" type="slidenum">
              <a:rPr lang="en-US"/>
              <a:pPr/>
              <a:t>20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94998C8-C162-044B-ABF7-E30EDA5E7C85}" type="slidenum">
              <a:rPr lang="en-US"/>
              <a:pPr/>
              <a:t>21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BCC2385-AA52-B846-9026-1721D243EF90}" type="slidenum">
              <a:rPr lang="en-US"/>
              <a:pPr/>
              <a:t>22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613E94B-FEE1-7343-839F-3FD3FB330DA6}" type="slidenum">
              <a:rPr lang="en-US"/>
              <a:pPr/>
              <a:t>23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96F760-A0C6-484A-BD10-67DB8906A7EC}" type="slidenum">
              <a:rPr lang="en-US"/>
              <a:pPr/>
              <a:t>24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 charset="0"/>
              </a:rPr>
              <a:t>Clock variables are internally built in arena/</a:t>
            </a:r>
            <a:r>
              <a:rPr lang="en-US" dirty="0" err="1">
                <a:latin typeface="Times New Roman" charset="0"/>
              </a:rPr>
              <a:t>anylogic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DFA2033-0AB2-7346-BE10-A6C9FF4F0E0F}" type="slidenum">
              <a:rPr lang="en-US"/>
              <a:pPr/>
              <a:t>3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4C8FE0E-DC08-6240-9BCD-4188B1D7502D}" type="slidenum">
              <a:rPr lang="en-US"/>
              <a:pPr/>
              <a:t>4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 charset="0"/>
              </a:rPr>
              <a:t>Production within 20 minutes = 5 parts; / 5</a:t>
            </a:r>
          </a:p>
          <a:p>
            <a:pPr eaLnBrk="1" hangingPunct="1"/>
            <a:endParaRPr lang="en-US" dirty="0">
              <a:latin typeface="Times New Roman" charset="0"/>
            </a:endParaRPr>
          </a:p>
          <a:p>
            <a:pPr eaLnBrk="1" hangingPunct="1"/>
            <a:r>
              <a:rPr lang="en-US" dirty="0">
                <a:latin typeface="Times New Roman" charset="0"/>
              </a:rPr>
              <a:t>Average Waiting Time in Queue = 2.49  mins /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671B4BE-7170-204C-AC68-653F07C5DA79}" type="slidenum">
              <a:rPr lang="en-US"/>
              <a:pPr/>
              <a:t>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CB70B7C-2FD4-B94C-82D0-476D0CD9D881}" type="slidenum">
              <a:rPr lang="en-US"/>
              <a:pPr/>
              <a:t>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5667302-21A1-504A-93F6-78E3AC6B4064}" type="slidenum">
              <a:rPr lang="en-US"/>
              <a:pPr/>
              <a:t>7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04ED5F2-B328-1746-9A41-63DA966A2CA7}" type="slidenum">
              <a:rPr lang="en-US"/>
              <a:pPr/>
              <a:t>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953BECF-C156-EC49-9E91-3796F7F84CF0}" type="slidenum">
              <a:rPr lang="en-US"/>
              <a:pPr/>
              <a:t>9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M/M/1 queue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 represents the queue length in a system having a single server, where arrivals are determined by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  <a:hlinkClick r:id="rId3" tooltip="Poisson process"/>
              </a:rPr>
              <a:t>Poisson process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 and job service times have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  <a:hlinkClick r:id="rId4" tooltip="Exponential distribution"/>
              </a:rPr>
              <a:t>exponential distribution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.</a:t>
            </a:r>
          </a:p>
          <a:p>
            <a:pPr eaLnBrk="1" hangingPunct="1"/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 the M stands for Markovian; M/M/1 means that the system has a Poisson arrival process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6840708E-0670-334D-8A9D-91C70FC71440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3419191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</a:t>
            </a:r>
            <a:fld id="{471166C3-6190-AC44-97A3-5DDD230934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1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76200"/>
            <a:ext cx="22479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65913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</a:t>
            </a:r>
            <a:fld id="{55C49345-F9E7-054B-B459-502D21F7D0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33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6200" y="1219200"/>
            <a:ext cx="44196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219200"/>
            <a:ext cx="441960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</a:t>
            </a:r>
            <a:fld id="{06CA5CCF-0C4B-7B40-B0C4-F2CEDAC805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7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828800" y="6553200"/>
            <a:ext cx="4800600" cy="304800"/>
          </a:xfrm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FE5B3AB4-71B9-F745-B327-525C5261C872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218373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03C76BEE-9DD9-8B4C-9590-B2B47AA2F552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30539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219200"/>
            <a:ext cx="4419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419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28655A0D-7106-394C-B754-8774C9922699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266609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97E284B5-8EA9-D849-8782-EBC0142E92C1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401094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6451A9C6-7AEA-804C-9CB4-4621DC33F463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1716678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DA883287-53B4-3C4C-A69A-390B79968B3F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2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0042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2E6ED020-0388-F24D-B9B9-F5B959BC0398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1012928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7D7D4122-5E59-5343-9501-F78850E9544F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620791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76200"/>
            <a:ext cx="8991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1219200"/>
            <a:ext cx="8991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r>
              <a:rPr lang="en-US"/>
              <a:t>	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67000" y="65532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9B"/>
                </a:solidFill>
                <a:latin typeface="Arial" charset="0"/>
              </a:defRPr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0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9B"/>
                </a:solidFill>
                <a:latin typeface="Arial" charset="0"/>
              </a:defRPr>
            </a:lvl1pPr>
          </a:lstStyle>
          <a:p>
            <a:r>
              <a:rPr lang="en-US" dirty="0"/>
              <a:t>Slide </a:t>
            </a:r>
            <a:fld id="{348A81D5-FD39-9C47-ABF5-F943C0B922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Line 9"/>
          <p:cNvSpPr>
            <a:spLocks noChangeShapeType="1"/>
          </p:cNvSpPr>
          <p:nvPr userDrawn="1"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12700">
            <a:solidFill>
              <a:srgbClr val="00009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"/>
          <p:cNvSpPr>
            <a:spLocks noChangeShapeType="1"/>
          </p:cNvSpPr>
          <p:nvPr userDrawn="1"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12700">
            <a:solidFill>
              <a:srgbClr val="00009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25000"/>
        <a:buChar char="•"/>
        <a:defRPr sz="2800" b="1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B"/>
        </a:buClr>
        <a:buSzPct val="75000"/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1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160647-FD2B-7A45-A0A5-853E8D550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0" y="-10906"/>
            <a:ext cx="4127500" cy="1866900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828800" y="6553200"/>
            <a:ext cx="4800600" cy="304800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3301F4D8-3CE7-D54E-93DC-640E7599B5D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053" name="Line 4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Line 9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752600" y="1794609"/>
            <a:ext cx="5638800" cy="2035175"/>
          </a:xfrm>
          <a:noFill/>
        </p:spPr>
        <p:txBody>
          <a:bodyPr anchor="t" anchorCtr="1"/>
          <a:lstStyle/>
          <a:p>
            <a:pPr algn="ctr" eaLnBrk="1" hangingPunct="1"/>
            <a:br>
              <a:rPr lang="en-US" sz="4000" dirty="0">
                <a:latin typeface="Arial" charset="0"/>
              </a:rPr>
            </a:br>
            <a:r>
              <a:rPr lang="en-US" sz="4000" dirty="0">
                <a:latin typeface="Arial" charset="0"/>
              </a:rPr>
              <a:t>Fundamental Simulation Concepts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378518" y="4797106"/>
            <a:ext cx="438696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Mohammad Ramshani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University of Tennessee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6B012-7088-9D4B-9D95-6404521A6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4080029"/>
            <a:ext cx="2057400" cy="2396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C9F445-CE47-1643-8F4F-FEE90E01F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7" y="16390"/>
            <a:ext cx="3531526" cy="8457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45B9-8A87-C644-98B4-383A1730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68383-B44A-934F-8050-9F4B4AB18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the arrival process of customers can be described by a Poisson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2A0D9-BC5B-7E4B-842C-AB3ADAEBF4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Simulation 101  – Fundamental Simulation Concepts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6114E-EE8F-3541-AC73-2E01871C32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FE5B3AB4-71B9-F745-B327-525C5261C872}" type="slidenum">
              <a:rPr lang="en-US" smtClean="0"/>
              <a:pPr/>
              <a:t>10</a:t>
            </a:fld>
            <a:r>
              <a:rPr lang="en-US"/>
              <a:t> of 57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379BC-3EE0-814B-BC12-5CD5F29C2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50000" r="27500" b="31132"/>
          <a:stretch/>
        </p:blipFill>
        <p:spPr>
          <a:xfrm>
            <a:off x="1669254" y="2095499"/>
            <a:ext cx="5805491" cy="1752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B736D1-0517-A445-B18E-2075AA2A51B6}"/>
                  </a:ext>
                </a:extLst>
              </p:cNvPr>
              <p:cNvSpPr txBox="1"/>
              <p:nvPr/>
            </p:nvSpPr>
            <p:spPr>
              <a:xfrm>
                <a:off x="5405252" y="4542380"/>
                <a:ext cx="3452997" cy="71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B736D1-0517-A445-B18E-2075AA2A5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252" y="4542380"/>
                <a:ext cx="3452997" cy="716799"/>
              </a:xfrm>
              <a:prstGeom prst="rect">
                <a:avLst/>
              </a:prstGeom>
              <a:blipFill>
                <a:blip r:embed="rId6"/>
                <a:stretch>
                  <a:fillRect l="-1471" r="-368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9C30C5E-5BD1-2B4A-A64B-B3A144EDE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799" y="3580391"/>
            <a:ext cx="3219450" cy="8402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0B5B5F-85C2-9D4C-8AB0-FA36B8446010}"/>
              </a:ext>
            </a:extLst>
          </p:cNvPr>
          <p:cNvSpPr/>
          <p:nvPr/>
        </p:nvSpPr>
        <p:spPr>
          <a:xfrm>
            <a:off x="87631" y="3890010"/>
            <a:ext cx="5105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Poisson process is a pure birth process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The number of arrivals N(t) in a finite interval of length t obeys the Poisson(</a:t>
            </a:r>
            <a:r>
              <a:rPr lang="en-US" sz="2000" dirty="0" err="1"/>
              <a:t>λt</a:t>
            </a:r>
            <a:r>
              <a:rPr lang="en-US" sz="2000" dirty="0"/>
              <a:t>) distribution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The interarrival times are independent and obey the </a:t>
            </a:r>
            <a:r>
              <a:rPr lang="en-US" sz="2000" dirty="0" err="1"/>
              <a:t>Exp</a:t>
            </a:r>
            <a:r>
              <a:rPr lang="en-US" sz="2000" dirty="0"/>
              <a:t>(</a:t>
            </a:r>
            <a:r>
              <a:rPr lang="en-US" sz="2000" dirty="0" err="1"/>
              <a:t>λ</a:t>
            </a:r>
            <a:r>
              <a:rPr lang="en-US" sz="2000" dirty="0"/>
              <a:t>)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1F2DA4-5CD2-504F-9F98-395A3085FACB}"/>
                  </a:ext>
                </a:extLst>
              </p:cNvPr>
              <p:cNvSpPr txBox="1"/>
              <p:nvPr/>
            </p:nvSpPr>
            <p:spPr>
              <a:xfrm>
                <a:off x="5337213" y="5533351"/>
                <a:ext cx="3692486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𝑖𝑛𝑡𝑒𝑟𝑎𝑟𝑟𝑖𝑣𝑎𝑙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1F2DA4-5CD2-504F-9F98-395A3085F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213" y="5533351"/>
                <a:ext cx="3692486" cy="322268"/>
              </a:xfrm>
              <a:prstGeom prst="rect">
                <a:avLst/>
              </a:prstGeom>
              <a:blipFill>
                <a:blip r:embed="rId8"/>
                <a:stretch>
                  <a:fillRect l="-1031" t="-3846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059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9C58EFBA-4AE0-BD4F-95BA-C617DCEBDAF4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126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Mechanistic Simulation</a:t>
            </a:r>
          </a:p>
        </p:txBody>
      </p:sp>
      <p:sp>
        <p:nvSpPr>
          <p:cNvPr id="1127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Individual operations (arrivals, service times) will occur exactly as in reality</a:t>
            </a:r>
          </a:p>
          <a:p>
            <a:pPr eaLnBrk="1" hangingPunct="1"/>
            <a:r>
              <a:rPr lang="en-US" dirty="0">
                <a:latin typeface="Arial" charset="0"/>
              </a:rPr>
              <a:t>Movements, changes occur at right “times,” in right order</a:t>
            </a:r>
          </a:p>
          <a:p>
            <a:pPr eaLnBrk="1" hangingPunct="1"/>
            <a:r>
              <a:rPr lang="en-US" dirty="0">
                <a:latin typeface="Arial" charset="0"/>
              </a:rPr>
              <a:t>Different pieces interact</a:t>
            </a:r>
          </a:p>
          <a:p>
            <a:pPr eaLnBrk="1" hangingPunct="1"/>
            <a:r>
              <a:rPr lang="en-US" dirty="0">
                <a:latin typeface="Arial" charset="0"/>
              </a:rPr>
              <a:t>Install “observers” to get output performance measures</a:t>
            </a:r>
          </a:p>
          <a:p>
            <a:pPr eaLnBrk="1" hangingPunct="1"/>
            <a:r>
              <a:rPr lang="en-US" dirty="0">
                <a:latin typeface="Arial" charset="0"/>
              </a:rPr>
              <a:t>Concrete, “brute-force” analysis approach</a:t>
            </a:r>
          </a:p>
          <a:p>
            <a:pPr eaLnBrk="1" hangingPunct="1"/>
            <a:r>
              <a:rPr lang="en-US" dirty="0">
                <a:latin typeface="Arial" charset="0"/>
              </a:rPr>
              <a:t>Nothing mysterious or subtle</a:t>
            </a:r>
          </a:p>
          <a:p>
            <a:pPr lvl="1" eaLnBrk="1" hangingPunct="1"/>
            <a:r>
              <a:rPr lang="en-US" b="1" dirty="0">
                <a:latin typeface="Arial" charset="0"/>
              </a:rPr>
              <a:t>But a lot of details, bookkeeping</a:t>
            </a:r>
          </a:p>
          <a:p>
            <a:pPr lvl="1" eaLnBrk="1" hangingPunct="1"/>
            <a:r>
              <a:rPr lang="en-US" b="1" dirty="0">
                <a:latin typeface="Arial" charset="0"/>
              </a:rPr>
              <a:t>Simulation software keeps track of things for you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9032A8-4075-DB43-A022-D9104ECA61E4}"/>
              </a:ext>
            </a:extLst>
          </p:cNvPr>
          <p:cNvGrpSpPr/>
          <p:nvPr/>
        </p:nvGrpSpPr>
        <p:grpSpPr>
          <a:xfrm>
            <a:off x="0" y="1143000"/>
            <a:ext cx="9144000" cy="5410200"/>
            <a:chOff x="0" y="1143000"/>
            <a:chExt cx="9144000" cy="5410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22B2A6-0C73-2048-8826-D560A46F15C5}"/>
                </a:ext>
              </a:extLst>
            </p:cNvPr>
            <p:cNvSpPr/>
            <p:nvPr/>
          </p:nvSpPr>
          <p:spPr>
            <a:xfrm>
              <a:off x="0" y="1143000"/>
              <a:ext cx="9144000" cy="5410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picture containing indoor, sitting, person&#13;&#10;&#13;&#10;Description automatically generated">
              <a:extLst>
                <a:ext uri="{FF2B5EF4-FFF2-40B4-BE49-F238E27FC236}">
                  <a16:creationId xmlns:a16="http://schemas.microsoft.com/office/drawing/2014/main" id="{9A99F6D2-F1C3-0548-9D2A-8A78C5EBF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3168650"/>
              <a:ext cx="4386986" cy="247015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93EBA0-BE14-884E-AACD-6A2D146F433E}"/>
                </a:ext>
              </a:extLst>
            </p:cNvPr>
            <p:cNvSpPr txBox="1"/>
            <p:nvPr/>
          </p:nvSpPr>
          <p:spPr>
            <a:xfrm>
              <a:off x="1634490" y="2493030"/>
              <a:ext cx="53992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brute-force approach?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BC47025-3D05-0948-962F-114F53C3EB3B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229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</a:t>
            </a:r>
          </a:p>
        </p:txBody>
      </p:sp>
      <p:sp>
        <p:nvSpPr>
          <p:cNvPr id="1229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i="1" dirty="0">
                <a:solidFill>
                  <a:srgbClr val="FF0000"/>
                </a:solidFill>
                <a:latin typeface="Arial" charset="0"/>
              </a:rPr>
              <a:t>Entities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“Players” that move around, change status, affect and are affected by other entities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i="1" dirty="0">
                <a:solidFill>
                  <a:srgbClr val="FF0000"/>
                </a:solidFill>
                <a:latin typeface="Arial" charset="0"/>
              </a:rPr>
              <a:t>Dynamic objects</a:t>
            </a:r>
            <a:r>
              <a:rPr lang="en-US" dirty="0">
                <a:latin typeface="Arial" charset="0"/>
              </a:rPr>
              <a:t> — created, processed, removed (maybe)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Usually represent “real” objects/beings</a:t>
            </a:r>
          </a:p>
          <a:p>
            <a:pPr lvl="1" eaLnBrk="1" hangingPunct="1">
              <a:lnSpc>
                <a:spcPct val="90000"/>
              </a:lnSpc>
            </a:pPr>
            <a:endParaRPr lang="en-US" sz="1050" dirty="0">
              <a:latin typeface="Arial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Examples:  parts in a factory, pizza in a pizzeria, drinks in a bar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Can have “fake” entities for modeling “tricks”</a:t>
            </a:r>
          </a:p>
          <a:p>
            <a:pPr lvl="1" eaLnBrk="1" hangingPunct="1">
              <a:lnSpc>
                <a:spcPct val="90000"/>
              </a:lnSpc>
            </a:pPr>
            <a:endParaRPr lang="en-US" sz="1400" dirty="0">
              <a:latin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Usually have multiple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realizations</a:t>
            </a:r>
            <a:r>
              <a:rPr lang="en-US" dirty="0">
                <a:latin typeface="Arial" charset="0"/>
              </a:rPr>
              <a:t> floating around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Can have different types of entities concurrently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Usually, identifying types of entities is first thing to do in building model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25BD5009-4C8B-C846-B165-BC2C605ADF03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331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331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Attributes</a:t>
            </a:r>
          </a:p>
          <a:p>
            <a:pPr lvl="1" eaLnBrk="1" hangingPunct="1"/>
            <a:r>
              <a:rPr lang="en-US" dirty="0">
                <a:latin typeface="Arial" charset="0"/>
              </a:rPr>
              <a:t>Characteristic of all entities:  describe, differentiate</a:t>
            </a:r>
          </a:p>
          <a:p>
            <a:pPr lvl="1" eaLnBrk="1" hangingPunct="1"/>
            <a:r>
              <a:rPr lang="en-US" dirty="0">
                <a:latin typeface="Arial" charset="0"/>
              </a:rPr>
              <a:t>All entities have same attribute “slots” but different values for different entities, for example:</a:t>
            </a:r>
          </a:p>
          <a:p>
            <a:pPr lvl="2" eaLnBrk="1" hangingPunct="1"/>
            <a:r>
              <a:rPr lang="en-US" dirty="0">
                <a:latin typeface="Arial" charset="0"/>
              </a:rPr>
              <a:t>Time of arrival</a:t>
            </a:r>
          </a:p>
          <a:p>
            <a:pPr lvl="2" eaLnBrk="1" hangingPunct="1"/>
            <a:r>
              <a:rPr lang="en-US" dirty="0">
                <a:latin typeface="Arial" charset="0"/>
              </a:rPr>
              <a:t>Due date</a:t>
            </a:r>
          </a:p>
          <a:p>
            <a:pPr lvl="2" eaLnBrk="1" hangingPunct="1"/>
            <a:r>
              <a:rPr lang="en-US" dirty="0">
                <a:latin typeface="Arial" charset="0"/>
              </a:rPr>
              <a:t>Priority</a:t>
            </a:r>
          </a:p>
          <a:p>
            <a:pPr lvl="2" eaLnBrk="1" hangingPunct="1"/>
            <a:r>
              <a:rPr lang="en-US" dirty="0">
                <a:latin typeface="Arial" charset="0"/>
              </a:rPr>
              <a:t>Color</a:t>
            </a:r>
          </a:p>
          <a:p>
            <a:pPr lvl="1" eaLnBrk="1" hangingPunct="1"/>
            <a:r>
              <a:rPr lang="en-US" dirty="0">
                <a:latin typeface="Arial" charset="0"/>
              </a:rPr>
              <a:t>Attribute value tied to a specific entity</a:t>
            </a:r>
          </a:p>
          <a:p>
            <a:pPr lvl="1" eaLnBrk="1" hangingPunct="1"/>
            <a:r>
              <a:rPr lang="en-US" dirty="0">
                <a:latin typeface="Arial" charset="0"/>
              </a:rPr>
              <a:t>Like “local” (to entities) variables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EB24F71F-6A09-4C44-BA78-BC8A7DD3232F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434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434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(Global)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Reflect characteristics of the whole model, not of specific entities, i.e.,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Values for which there’s only one copy for the whole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Example: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Travel time between all station pairs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Number of parts in system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Simulation clock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Not tied to entities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Entities can access, change (variables are rewriteable)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AA282FFF-782E-1343-81CA-08DDB00C1BC5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536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536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i="1" dirty="0">
                <a:solidFill>
                  <a:srgbClr val="FF0000"/>
                </a:solidFill>
                <a:latin typeface="Arial" charset="0"/>
              </a:rPr>
              <a:t>Resources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What entities compete for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People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Equipment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Space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Entity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seizes</a:t>
            </a:r>
            <a:r>
              <a:rPr lang="en-US" dirty="0">
                <a:latin typeface="Arial" charset="0"/>
              </a:rPr>
              <a:t> a resource, uses it,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releases</a:t>
            </a:r>
            <a:r>
              <a:rPr lang="en-US" dirty="0">
                <a:latin typeface="Arial" charset="0"/>
              </a:rPr>
              <a:t> 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Think of a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resource being assigned to an entity</a:t>
            </a:r>
            <a:r>
              <a:rPr lang="en-US" dirty="0">
                <a:latin typeface="Arial" charset="0"/>
              </a:rPr>
              <a:t>, rather than an entity “belonging to” a resource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“A” resource can have several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units</a:t>
            </a:r>
            <a:r>
              <a:rPr lang="en-US" dirty="0">
                <a:latin typeface="Arial" charset="0"/>
              </a:rPr>
              <a:t> of capacity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Seats at a table in a restaurant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Identical ticketing agents at an airline counter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Number of units of a resource can be changed during simulation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E04696-25E5-CD4F-BEB8-65B0F6C7967F}"/>
              </a:ext>
            </a:extLst>
          </p:cNvPr>
          <p:cNvGrpSpPr/>
          <p:nvPr/>
        </p:nvGrpSpPr>
        <p:grpSpPr>
          <a:xfrm>
            <a:off x="76200" y="2057400"/>
            <a:ext cx="8991600" cy="4419600"/>
            <a:chOff x="76200" y="2057400"/>
            <a:chExt cx="8991600" cy="4419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EAFC89A-1687-DE45-B243-4893432303E1}"/>
                </a:ext>
              </a:extLst>
            </p:cNvPr>
            <p:cNvSpPr/>
            <p:nvPr/>
          </p:nvSpPr>
          <p:spPr>
            <a:xfrm>
              <a:off x="76200" y="2057400"/>
              <a:ext cx="8991600" cy="441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8C1BEA4-EF07-E44C-9F94-02F55959F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3200" y="2209800"/>
              <a:ext cx="4122420" cy="38132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1BC9C02B-4649-FF41-A654-55DC8F3EB155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638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Pieces of a Simulation Model </a:t>
            </a:r>
            <a:r>
              <a:rPr lang="en-US" sz="1800" dirty="0">
                <a:latin typeface="Arial" charset="0"/>
              </a:rPr>
              <a:t>(cont’d.)</a:t>
            </a:r>
          </a:p>
        </p:txBody>
      </p:sp>
      <p:sp>
        <p:nvSpPr>
          <p:cNvPr id="1639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Queues</a:t>
            </a:r>
          </a:p>
          <a:p>
            <a:pPr lvl="1" eaLnBrk="1" hangingPunct="1"/>
            <a:r>
              <a:rPr lang="en-US" dirty="0">
                <a:latin typeface="Arial" charset="0"/>
              </a:rPr>
              <a:t>Place for entities to wait when they can’t move on (maybe since resource they want to seize is not available)</a:t>
            </a:r>
          </a:p>
          <a:p>
            <a:pPr lvl="1" eaLnBrk="1" hangingPunct="1"/>
            <a:r>
              <a:rPr lang="en-US" dirty="0">
                <a:latin typeface="Arial" charset="0"/>
              </a:rPr>
              <a:t>Have names, often tied to a corresponding resource</a:t>
            </a:r>
          </a:p>
          <a:p>
            <a:pPr lvl="1" eaLnBrk="1" hangingPunct="1"/>
            <a:r>
              <a:rPr lang="en-US" dirty="0">
                <a:latin typeface="Arial" charset="0"/>
              </a:rPr>
              <a:t>Can have a finite capacity to model limited space — have to model what to do if an entity shows up to a queue that’s already full</a:t>
            </a:r>
          </a:p>
          <a:p>
            <a:pPr lvl="1" eaLnBrk="1" hangingPunct="1"/>
            <a:r>
              <a:rPr lang="en-US" dirty="0">
                <a:latin typeface="Arial" charset="0"/>
              </a:rPr>
              <a:t>It is important to track:</a:t>
            </a:r>
          </a:p>
          <a:p>
            <a:pPr lvl="2" eaLnBrk="1" hangingPunct="1"/>
            <a:r>
              <a:rPr lang="en-US" dirty="0">
                <a:latin typeface="Arial" charset="0"/>
              </a:rPr>
              <a:t>Number of entities in a given queue at a given time</a:t>
            </a:r>
          </a:p>
          <a:p>
            <a:pPr lvl="2" eaLnBrk="1" hangingPunct="1"/>
            <a:r>
              <a:rPr lang="en-US" dirty="0">
                <a:latin typeface="Arial" charset="0"/>
              </a:rPr>
              <a:t>Average number of entities in a given queue over time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A5B876-E8D3-8E4F-B525-75F4B98C1F98}"/>
              </a:ext>
            </a:extLst>
          </p:cNvPr>
          <p:cNvGrpSpPr/>
          <p:nvPr/>
        </p:nvGrpSpPr>
        <p:grpSpPr>
          <a:xfrm>
            <a:off x="228600" y="2606040"/>
            <a:ext cx="8839200" cy="3870960"/>
            <a:chOff x="228600" y="2606040"/>
            <a:chExt cx="8839200" cy="38709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C001844-0D4D-5444-ADC3-0B927307CA63}"/>
                </a:ext>
              </a:extLst>
            </p:cNvPr>
            <p:cNvSpPr/>
            <p:nvPr/>
          </p:nvSpPr>
          <p:spPr>
            <a:xfrm>
              <a:off x="228600" y="2606040"/>
              <a:ext cx="8839200" cy="3870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722C0BF-0758-DB4F-9B03-3BF484E99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6329"/>
            <a:stretch/>
          </p:blipFill>
          <p:spPr>
            <a:xfrm>
              <a:off x="2971800" y="2606040"/>
              <a:ext cx="3911600" cy="387096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C4AD02FE-7CEE-5648-BD9F-7FD5D94B6A00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741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741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Statistical accumulators</a:t>
            </a:r>
          </a:p>
          <a:p>
            <a:pPr lvl="1" eaLnBrk="1" hangingPunct="1"/>
            <a:r>
              <a:rPr lang="en-US" dirty="0">
                <a:latin typeface="Arial" charset="0"/>
              </a:rPr>
              <a:t>Variables that “watch” what’s happening</a:t>
            </a:r>
          </a:p>
          <a:p>
            <a:pPr lvl="1" eaLnBrk="1" hangingPunct="1"/>
            <a:r>
              <a:rPr lang="en-US" dirty="0">
                <a:latin typeface="Arial" charset="0"/>
              </a:rPr>
              <a:t>Depend on output performance measures desired</a:t>
            </a:r>
          </a:p>
          <a:p>
            <a:pPr lvl="1" eaLnBrk="1" hangingPunct="1"/>
            <a:r>
              <a:rPr lang="en-US" dirty="0">
                <a:latin typeface="Arial" charset="0"/>
              </a:rPr>
              <a:t>“Passive” components— don’t participate in model, just record</a:t>
            </a:r>
          </a:p>
          <a:p>
            <a:pPr lvl="1" eaLnBrk="1" hangingPunct="1"/>
            <a:r>
              <a:rPr lang="en-US" dirty="0">
                <a:latin typeface="Arial" charset="0"/>
              </a:rPr>
              <a:t>At end of simulation, used to compute final output performance measures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ADDB1DF8-7E32-6344-96C7-A89031A0A718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Statistical accumulators for simple processing 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Number of parts produced so far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Total waiting time spent in queue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No. of parts that have gone through a given queue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Max time in queue we’ve seen so far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Total time (spent) in 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Max time in system we’ve seen so far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Area so far under queue-length curve 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Max of 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 so far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Area so far under server-busy curve </a:t>
            </a:r>
            <a:r>
              <a:rPr lang="en-US" i="1" dirty="0">
                <a:latin typeface="Arial" charset="0"/>
              </a:rPr>
              <a:t>B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07F0F-A9E0-4843-B79C-9F3DCF6B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71D789-5CE7-044C-BF12-F1DBFB3E81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Simulation 101  – Fundamental Simulation Concepts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6ABE4-7C68-C249-8355-38B9FB450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6451A9C6-7AEA-804C-9CB4-4621DC33F463}" type="slidenum">
              <a:rPr lang="en-US" smtClean="0"/>
              <a:pPr/>
              <a:t>19</a:t>
            </a:fld>
            <a:r>
              <a:rPr lang="en-US"/>
              <a:t> of 57</a:t>
            </a:r>
          </a:p>
        </p:txBody>
      </p:sp>
      <p:pic>
        <p:nvPicPr>
          <p:cNvPr id="7" name="Picture 6" descr="A person standing in a room&#13;&#10;&#13;&#10;Description automatically generated">
            <a:extLst>
              <a:ext uri="{FF2B5EF4-FFF2-40B4-BE49-F238E27FC236}">
                <a16:creationId xmlns:a16="http://schemas.microsoft.com/office/drawing/2014/main" id="{F03ECA28-E3B4-AA4A-8C68-52CD3E1D0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429000"/>
            <a:ext cx="5150032" cy="2895600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6A646D98-9CCF-F146-8727-9D71B468A387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19200"/>
            <a:ext cx="8991600" cy="5257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25000"/>
              <a:buChar char="•"/>
              <a:defRPr sz="2800" b="1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B"/>
              </a:buClr>
              <a:buSzPct val="75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kern="0" dirty="0">
                <a:latin typeface="Arial" charset="0"/>
              </a:rPr>
              <a:t>Ordering pizza</a:t>
            </a:r>
          </a:p>
          <a:p>
            <a:pPr lvl="1" eaLnBrk="1" hangingPunct="1">
              <a:lnSpc>
                <a:spcPct val="90000"/>
              </a:lnSpc>
            </a:pPr>
            <a:r>
              <a:rPr lang="en-US" kern="0" dirty="0">
                <a:latin typeface="Arial" charset="0"/>
              </a:rPr>
              <a:t>What are the resources?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kern="0" dirty="0">
                <a:latin typeface="Arial" charset="0"/>
              </a:rPr>
              <a:t>What are the entities?</a:t>
            </a:r>
          </a:p>
          <a:p>
            <a:pPr lvl="2" eaLnBrk="1" hangingPunct="1">
              <a:lnSpc>
                <a:spcPct val="90000"/>
              </a:lnSpc>
            </a:pPr>
            <a:r>
              <a:rPr lang="en-US" kern="0" dirty="0">
                <a:latin typeface="Arial" charset="0"/>
              </a:rPr>
              <a:t>What are their attributes?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kern="0" dirty="0">
                <a:latin typeface="Arial" charset="0"/>
              </a:rPr>
              <a:t>What are the variables?</a:t>
            </a:r>
          </a:p>
          <a:p>
            <a:pPr lvl="1" eaLnBrk="1" hangingPunct="1">
              <a:lnSpc>
                <a:spcPct val="90000"/>
              </a:lnSpc>
            </a:pPr>
            <a:endParaRPr lang="en-US" kern="0" dirty="0">
              <a:latin typeface="Arial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kern="0" dirty="0"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0527D-DCD2-CD4E-ADD0-000A70D6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3" y="1754618"/>
            <a:ext cx="8479734" cy="458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0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What We’ll Do ...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Underlying ideas, methods, and issues in simulation</a:t>
            </a:r>
          </a:p>
          <a:p>
            <a:pPr eaLnBrk="1" hangingPunct="1"/>
            <a:r>
              <a:rPr lang="en-US" dirty="0">
                <a:latin typeface="Arial" charset="0"/>
              </a:rPr>
              <a:t>Software-independent (setting up for </a:t>
            </a:r>
            <a:r>
              <a:rPr lang="en-US" dirty="0" err="1">
                <a:latin typeface="Arial" charset="0"/>
              </a:rPr>
              <a:t>AnyLogic</a:t>
            </a:r>
            <a:r>
              <a:rPr lang="en-US" dirty="0">
                <a:latin typeface="Arial" charset="0"/>
              </a:rPr>
              <a:t>)</a:t>
            </a:r>
          </a:p>
          <a:p>
            <a:pPr eaLnBrk="1" hangingPunct="1"/>
            <a:r>
              <a:rPr lang="en-US" dirty="0">
                <a:latin typeface="Arial" charset="0"/>
              </a:rPr>
              <a:t>Example of a simple processing system</a:t>
            </a:r>
          </a:p>
          <a:p>
            <a:pPr lvl="1" eaLnBrk="1" hangingPunct="1"/>
            <a:r>
              <a:rPr lang="en-US" dirty="0">
                <a:latin typeface="Arial" charset="0"/>
              </a:rPr>
              <a:t>Scope the problem</a:t>
            </a:r>
          </a:p>
          <a:p>
            <a:pPr lvl="1" eaLnBrk="1" hangingPunct="1"/>
            <a:r>
              <a:rPr lang="en-US" dirty="0">
                <a:latin typeface="Arial" charset="0"/>
              </a:rPr>
              <a:t>Terminology</a:t>
            </a:r>
          </a:p>
          <a:p>
            <a:pPr lvl="1" eaLnBrk="1" hangingPunct="1"/>
            <a:r>
              <a:rPr lang="en-US" dirty="0">
                <a:latin typeface="Arial" charset="0"/>
              </a:rPr>
              <a:t>Simulation by hand</a:t>
            </a:r>
          </a:p>
          <a:p>
            <a:pPr lvl="1" eaLnBrk="1" hangingPunct="1"/>
            <a:r>
              <a:rPr lang="en-US" dirty="0">
                <a:latin typeface="Arial" charset="0"/>
              </a:rPr>
              <a:t>Some basic statistics</a:t>
            </a:r>
          </a:p>
          <a:p>
            <a:pPr eaLnBrk="1" hangingPunct="1"/>
            <a:r>
              <a:rPr lang="en-US" dirty="0">
                <a:latin typeface="Arial" charset="0"/>
              </a:rPr>
              <a:t>Spreadsheet simulation</a:t>
            </a:r>
          </a:p>
          <a:p>
            <a:pPr lvl="1" eaLnBrk="1" hangingPunct="1"/>
            <a:r>
              <a:rPr lang="en-US" dirty="0">
                <a:latin typeface="Arial" charset="0"/>
              </a:rPr>
              <a:t>Simple static/dynamic models</a:t>
            </a:r>
          </a:p>
          <a:p>
            <a:pPr eaLnBrk="1" hangingPunct="1"/>
            <a:r>
              <a:rPr lang="en-US" dirty="0">
                <a:latin typeface="Arial" charset="0"/>
              </a:rPr>
              <a:t>Overview of a simulation study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D1C647F8-86F6-C243-ABA6-828D69F7091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20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946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Dynamics: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Event-Scheduling “World View”</a:t>
            </a:r>
          </a:p>
        </p:txBody>
      </p:sp>
      <p:sp>
        <p:nvSpPr>
          <p:cNvPr id="1946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Identify characteristics of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events</a:t>
            </a:r>
            <a:endParaRPr lang="en-US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Decide on the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logic</a:t>
            </a:r>
            <a:r>
              <a:rPr lang="en-US" dirty="0">
                <a:latin typeface="Arial" charset="0"/>
              </a:rPr>
              <a:t> for each type of event to: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Track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state changes</a:t>
            </a:r>
            <a:r>
              <a:rPr lang="en-US" dirty="0">
                <a:latin typeface="Arial" charset="0"/>
              </a:rPr>
              <a:t> for each event type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Observe statistics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Update timings of future events (for all the entities)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Simulation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clock</a:t>
            </a:r>
            <a:r>
              <a:rPr lang="en-US" dirty="0">
                <a:latin typeface="Arial" charset="0"/>
              </a:rPr>
              <a:t>, future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event calendar</a:t>
            </a:r>
          </a:p>
          <a:p>
            <a:pPr eaLnBrk="1" hangingPunct="1">
              <a:lnSpc>
                <a:spcPct val="90000"/>
              </a:lnSpc>
            </a:pPr>
            <a:r>
              <a:rPr lang="en-US" i="1" dirty="0">
                <a:solidFill>
                  <a:srgbClr val="FF0000"/>
                </a:solidFill>
                <a:latin typeface="Arial" charset="0"/>
              </a:rPr>
              <a:t>Jump</a:t>
            </a:r>
            <a:r>
              <a:rPr lang="en-US" dirty="0">
                <a:latin typeface="Arial" charset="0"/>
              </a:rPr>
              <a:t> from one event to the next, process, observe statistics, update event calendar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Must specify an appropriate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stopping rule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Usually done with general-purpose programming language (C++, Java, </a:t>
            </a:r>
            <a:r>
              <a:rPr lang="en-US" dirty="0" err="1">
                <a:latin typeface="Arial" charset="0"/>
              </a:rPr>
              <a:t>Matlab</a:t>
            </a:r>
            <a:r>
              <a:rPr lang="en-US" dirty="0">
                <a:latin typeface="Arial" charset="0"/>
              </a:rPr>
              <a:t>, FORTRAN, etc.)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964F2464-392F-C643-9169-7872559651C4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048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Events for the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Simple Processing System</a:t>
            </a:r>
          </a:p>
        </p:txBody>
      </p:sp>
      <p:sp>
        <p:nvSpPr>
          <p:cNvPr id="2048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Arrival</a:t>
            </a:r>
            <a:r>
              <a:rPr lang="en-US" dirty="0">
                <a:latin typeface="Arial" charset="0"/>
              </a:rPr>
              <a:t> of a new part to system</a:t>
            </a:r>
          </a:p>
          <a:p>
            <a:pPr lvl="1" eaLnBrk="1" hangingPunct="1"/>
            <a:r>
              <a:rPr lang="en-US" dirty="0">
                <a:latin typeface="Arial" charset="0"/>
              </a:rPr>
              <a:t>Update time-persistent statistical accumulators (from last event to now)</a:t>
            </a:r>
          </a:p>
          <a:p>
            <a:pPr lvl="2" eaLnBrk="1" hangingPunct="1"/>
            <a:r>
              <a:rPr lang="en-US" dirty="0">
                <a:latin typeface="Arial" charset="0"/>
              </a:rPr>
              <a:t>Area under 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  <a:p>
            <a:pPr lvl="2" eaLnBrk="1" hangingPunct="1"/>
            <a:r>
              <a:rPr lang="en-US" dirty="0">
                <a:latin typeface="Arial" charset="0"/>
              </a:rPr>
              <a:t>Max of 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  <a:p>
            <a:pPr lvl="2" eaLnBrk="1" hangingPunct="1"/>
            <a:r>
              <a:rPr lang="en-US" dirty="0">
                <a:latin typeface="Arial" charset="0"/>
              </a:rPr>
              <a:t>Area under </a:t>
            </a:r>
            <a:r>
              <a:rPr lang="en-US" i="1" dirty="0">
                <a:latin typeface="Arial" charset="0"/>
              </a:rPr>
              <a:t>B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  <a:p>
            <a:pPr lvl="1" eaLnBrk="1" hangingPunct="1"/>
            <a:r>
              <a:rPr lang="en-US" dirty="0">
                <a:latin typeface="Arial" charset="0"/>
              </a:rPr>
              <a:t>“Mark” arriving part with current time </a:t>
            </a:r>
          </a:p>
          <a:p>
            <a:pPr lvl="1" eaLnBrk="1" hangingPunct="1"/>
            <a:r>
              <a:rPr lang="en-US" dirty="0">
                <a:latin typeface="Arial" charset="0"/>
              </a:rPr>
              <a:t>If machine is idle:</a:t>
            </a:r>
          </a:p>
          <a:p>
            <a:pPr lvl="2" eaLnBrk="1" hangingPunct="1"/>
            <a:r>
              <a:rPr lang="en-US" dirty="0">
                <a:solidFill>
                  <a:srgbClr val="00CC00"/>
                </a:solidFill>
                <a:latin typeface="Arial" charset="0"/>
              </a:rPr>
              <a:t>Start processing (schedule departure), </a:t>
            </a:r>
            <a:r>
              <a:rPr lang="en-US" dirty="0">
                <a:latin typeface="Arial" charset="0"/>
              </a:rPr>
              <a:t>Make machine busy, Calculate waiting time in queue (0)</a:t>
            </a:r>
          </a:p>
          <a:p>
            <a:pPr lvl="1" eaLnBrk="1" hangingPunct="1"/>
            <a:r>
              <a:rPr lang="en-US" dirty="0">
                <a:latin typeface="Arial" charset="0"/>
              </a:rPr>
              <a:t>	Else (machine is busy):</a:t>
            </a:r>
          </a:p>
          <a:p>
            <a:pPr lvl="2" eaLnBrk="1" hangingPunct="1"/>
            <a:r>
              <a:rPr lang="en-US" dirty="0">
                <a:latin typeface="Arial" charset="0"/>
              </a:rPr>
              <a:t>Put part at end of queue, increase queue-length variable</a:t>
            </a:r>
          </a:p>
          <a:p>
            <a:pPr lvl="1" eaLnBrk="1" hangingPunct="1"/>
            <a:r>
              <a:rPr lang="en-US" dirty="0">
                <a:solidFill>
                  <a:srgbClr val="00CC00"/>
                </a:solidFill>
                <a:latin typeface="Arial" charset="0"/>
              </a:rPr>
              <a:t>Schedule next arrival event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709948A-889F-174C-B50B-A6953967DAAD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15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Events for the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Simple Processing System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2151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Departure</a:t>
            </a:r>
            <a:r>
              <a:rPr lang="en-US" dirty="0">
                <a:latin typeface="Arial" charset="0"/>
              </a:rPr>
              <a:t> (when a service is completed)</a:t>
            </a:r>
          </a:p>
          <a:p>
            <a:pPr lvl="1" eaLnBrk="1" hangingPunct="1"/>
            <a:r>
              <a:rPr lang="en-US" dirty="0">
                <a:latin typeface="Arial" charset="0"/>
              </a:rPr>
              <a:t>Increment the number-produced stat accumulator</a:t>
            </a:r>
          </a:p>
          <a:p>
            <a:pPr lvl="1" eaLnBrk="1" hangingPunct="1"/>
            <a:r>
              <a:rPr lang="en-US" dirty="0">
                <a:latin typeface="Arial" charset="0"/>
              </a:rPr>
              <a:t>Compute time in system (now – time of arrival)</a:t>
            </a:r>
          </a:p>
          <a:p>
            <a:pPr lvl="1" eaLnBrk="1" hangingPunct="1"/>
            <a:r>
              <a:rPr lang="en-US" dirty="0">
                <a:latin typeface="Arial" charset="0"/>
              </a:rPr>
              <a:t>Update time-persistent statistics (as in arrival event)</a:t>
            </a:r>
          </a:p>
          <a:p>
            <a:pPr lvl="1" eaLnBrk="1" hangingPunct="1"/>
            <a:r>
              <a:rPr lang="en-US" dirty="0">
                <a:latin typeface="Arial" charset="0"/>
              </a:rPr>
              <a:t>If queue is non-empty:</a:t>
            </a:r>
          </a:p>
          <a:p>
            <a:pPr lvl="2" eaLnBrk="1" hangingPunct="1"/>
            <a:r>
              <a:rPr lang="en-US" dirty="0">
                <a:latin typeface="Arial" charset="0"/>
              </a:rPr>
              <a:t>Take the first part out of queue, compute its waiting time in queue, </a:t>
            </a:r>
            <a:r>
              <a:rPr lang="en-US" dirty="0">
                <a:solidFill>
                  <a:srgbClr val="00CC00"/>
                </a:solidFill>
                <a:latin typeface="Arial" charset="0"/>
              </a:rPr>
              <a:t>begin service (schedule departure event)</a:t>
            </a:r>
          </a:p>
          <a:p>
            <a:pPr lvl="1" eaLnBrk="1" hangingPunct="1"/>
            <a:r>
              <a:rPr lang="en-US" dirty="0">
                <a:latin typeface="Arial" charset="0"/>
              </a:rPr>
              <a:t>	Else (queue is empty):</a:t>
            </a:r>
          </a:p>
          <a:p>
            <a:pPr lvl="2" eaLnBrk="1" hangingPunct="1"/>
            <a:r>
              <a:rPr lang="en-US" dirty="0">
                <a:latin typeface="Arial" charset="0"/>
              </a:rPr>
              <a:t>Make machine idle (Note: there will be no departure event scheduled on future events calendar)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C53EF550-556D-3F40-8BA1-93BD198EB904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253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Events for the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Simple Processing System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2253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The End</a:t>
            </a:r>
          </a:p>
          <a:p>
            <a:pPr lvl="1" eaLnBrk="1" hangingPunct="1"/>
            <a:r>
              <a:rPr lang="en-US" dirty="0">
                <a:latin typeface="Arial" charset="0"/>
              </a:rPr>
              <a:t>Update time-persistent statistics (to the end of simulation)</a:t>
            </a:r>
          </a:p>
          <a:p>
            <a:pPr lvl="1" eaLnBrk="1" hangingPunct="1"/>
            <a:r>
              <a:rPr lang="en-US" dirty="0">
                <a:latin typeface="Arial" charset="0"/>
              </a:rPr>
              <a:t>Compute final output performance measures using current (= final) values of statistical accumulators</a:t>
            </a:r>
          </a:p>
          <a:p>
            <a:pPr eaLnBrk="1" hangingPunct="1"/>
            <a:r>
              <a:rPr lang="en-US" dirty="0">
                <a:latin typeface="Arial" charset="0"/>
              </a:rPr>
              <a:t>After each event, event calendar’s top record is removed to see what is the current time, and what is next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0199839E-7CA5-544E-9A4D-9DD3898E3DB0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Some Additional Specifics for the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Simple Processing System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Simulation clock variable </a:t>
            </a:r>
          </a:p>
          <a:p>
            <a:pPr eaLnBrk="1" hangingPunct="1"/>
            <a:r>
              <a:rPr lang="en-US" dirty="0">
                <a:latin typeface="Arial" charset="0"/>
              </a:rPr>
              <a:t>Event calendar:  list of event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records</a:t>
            </a:r>
            <a:r>
              <a:rPr lang="en-US" dirty="0">
                <a:latin typeface="Arial" charset="0"/>
              </a:rPr>
              <a:t>:</a:t>
            </a:r>
          </a:p>
          <a:p>
            <a:pPr lvl="1" eaLnBrk="1" hangingPunct="1"/>
            <a:r>
              <a:rPr lang="en-US" dirty="0">
                <a:solidFill>
                  <a:srgbClr val="C00000"/>
                </a:solidFill>
                <a:latin typeface="Arial" charset="0"/>
              </a:rPr>
              <a:t>[Entity No., Event Time, Event Type]</a:t>
            </a:r>
          </a:p>
          <a:p>
            <a:pPr lvl="1" eaLnBrk="1" hangingPunct="1"/>
            <a:r>
              <a:rPr lang="en-US" dirty="0">
                <a:latin typeface="Arial" charset="0"/>
              </a:rPr>
              <a:t>Keep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ranked</a:t>
            </a:r>
            <a:r>
              <a:rPr lang="en-US" dirty="0">
                <a:latin typeface="Arial" charset="0"/>
              </a:rPr>
              <a:t> in increasing order based on Event Time</a:t>
            </a:r>
          </a:p>
          <a:p>
            <a:pPr lvl="1" eaLnBrk="1" hangingPunct="1"/>
            <a:r>
              <a:rPr lang="en-US" dirty="0">
                <a:latin typeface="Arial" charset="0"/>
              </a:rPr>
              <a:t>Next event always in top record</a:t>
            </a:r>
          </a:p>
          <a:p>
            <a:pPr lvl="1" eaLnBrk="1" hangingPunct="1"/>
            <a:r>
              <a:rPr lang="en-US" dirty="0">
                <a:latin typeface="Arial" charset="0"/>
              </a:rPr>
              <a:t>Initiate, schedule first Arrival, The End (Dep.?)</a:t>
            </a:r>
          </a:p>
          <a:p>
            <a:pPr eaLnBrk="1" hangingPunct="1"/>
            <a:r>
              <a:rPr lang="en-US" dirty="0">
                <a:latin typeface="Arial" charset="0"/>
              </a:rPr>
              <a:t>State variables: describe current status</a:t>
            </a:r>
          </a:p>
          <a:p>
            <a:pPr lvl="1" eaLnBrk="1" hangingPunct="1"/>
            <a:r>
              <a:rPr lang="en-US" dirty="0">
                <a:latin typeface="Arial" charset="0"/>
              </a:rPr>
              <a:t>Server status </a:t>
            </a:r>
            <a:r>
              <a:rPr lang="en-US" i="1" dirty="0">
                <a:latin typeface="Arial" charset="0"/>
              </a:rPr>
              <a:t>B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 = 1 for busy, 0 for idle</a:t>
            </a:r>
          </a:p>
          <a:p>
            <a:pPr lvl="1" eaLnBrk="1" hangingPunct="1"/>
            <a:r>
              <a:rPr lang="en-US" dirty="0">
                <a:latin typeface="Arial" charset="0"/>
              </a:rPr>
              <a:t>Number of customers in queue 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  <a:p>
            <a:pPr lvl="1" eaLnBrk="1" hangingPunct="1"/>
            <a:r>
              <a:rPr lang="en-US" dirty="0">
                <a:latin typeface="Arial" charset="0"/>
              </a:rPr>
              <a:t>Time of arrival for each customer now in queue (a list of random length)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4049DB3-51D3-2A42-909D-5B7BE8755873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8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101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The System: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A Simple Processing System</a:t>
            </a:r>
          </a:p>
        </p:txBody>
      </p:sp>
      <p:sp>
        <p:nvSpPr>
          <p:cNvPr id="4102" name="Rectangle 2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</p:txBody>
      </p:sp>
      <p:grpSp>
        <p:nvGrpSpPr>
          <p:cNvPr id="4103" name="Group 4"/>
          <p:cNvGrpSpPr>
            <a:grpSpLocks/>
          </p:cNvGrpSpPr>
          <p:nvPr/>
        </p:nvGrpSpPr>
        <p:grpSpPr bwMode="auto">
          <a:xfrm>
            <a:off x="838200" y="1219200"/>
            <a:ext cx="7512050" cy="1662113"/>
            <a:chOff x="518" y="897"/>
            <a:chExt cx="4732" cy="1047"/>
          </a:xfrm>
        </p:grpSpPr>
        <p:sp>
          <p:nvSpPr>
            <p:cNvPr id="4105" name="Rectangle 5"/>
            <p:cNvSpPr>
              <a:spLocks noChangeArrowheads="1"/>
            </p:cNvSpPr>
            <p:nvPr/>
          </p:nvSpPr>
          <p:spPr bwMode="auto">
            <a:xfrm>
              <a:off x="3172" y="1252"/>
              <a:ext cx="424" cy="376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6" name="Oval 6"/>
            <p:cNvSpPr>
              <a:spLocks noChangeArrowheads="1"/>
            </p:cNvSpPr>
            <p:nvPr/>
          </p:nvSpPr>
          <p:spPr bwMode="auto">
            <a:xfrm>
              <a:off x="3230" y="1299"/>
              <a:ext cx="256" cy="27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7" name="Oval 7"/>
            <p:cNvSpPr>
              <a:spLocks noChangeArrowheads="1"/>
            </p:cNvSpPr>
            <p:nvPr/>
          </p:nvSpPr>
          <p:spPr bwMode="auto">
            <a:xfrm>
              <a:off x="2674" y="1299"/>
              <a:ext cx="255" cy="27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8" name="Oval 8"/>
            <p:cNvSpPr>
              <a:spLocks noChangeArrowheads="1"/>
            </p:cNvSpPr>
            <p:nvPr/>
          </p:nvSpPr>
          <p:spPr bwMode="auto">
            <a:xfrm>
              <a:off x="2412" y="1299"/>
              <a:ext cx="256" cy="27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9" name="Oval 9"/>
            <p:cNvSpPr>
              <a:spLocks noChangeArrowheads="1"/>
            </p:cNvSpPr>
            <p:nvPr/>
          </p:nvSpPr>
          <p:spPr bwMode="auto">
            <a:xfrm>
              <a:off x="2151" y="1299"/>
              <a:ext cx="256" cy="27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0" name="Line 10"/>
            <p:cNvSpPr>
              <a:spLocks noChangeShapeType="1"/>
            </p:cNvSpPr>
            <p:nvPr/>
          </p:nvSpPr>
          <p:spPr bwMode="auto">
            <a:xfrm>
              <a:off x="1495" y="1433"/>
              <a:ext cx="47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1" name="Freeform 11"/>
            <p:cNvSpPr>
              <a:spLocks/>
            </p:cNvSpPr>
            <p:nvPr/>
          </p:nvSpPr>
          <p:spPr bwMode="auto">
            <a:xfrm>
              <a:off x="1954" y="1387"/>
              <a:ext cx="64" cy="93"/>
            </a:xfrm>
            <a:custGeom>
              <a:avLst/>
              <a:gdLst>
                <a:gd name="T0" fmla="*/ 0 w 64"/>
                <a:gd name="T1" fmla="*/ 0 h 93"/>
                <a:gd name="T2" fmla="*/ 0 w 64"/>
                <a:gd name="T3" fmla="*/ 92 h 93"/>
                <a:gd name="T4" fmla="*/ 63 w 64"/>
                <a:gd name="T5" fmla="*/ 46 h 93"/>
                <a:gd name="T6" fmla="*/ 0 w 64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93"/>
                <a:gd name="T14" fmla="*/ 64 w 64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93">
                  <a:moveTo>
                    <a:pt x="0" y="0"/>
                  </a:moveTo>
                  <a:lnTo>
                    <a:pt x="0" y="92"/>
                  </a:lnTo>
                  <a:lnTo>
                    <a:pt x="63" y="4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2" name="Line 12"/>
            <p:cNvSpPr>
              <a:spLocks noChangeShapeType="1"/>
            </p:cNvSpPr>
            <p:nvPr/>
          </p:nvSpPr>
          <p:spPr bwMode="auto">
            <a:xfrm>
              <a:off x="3639" y="1433"/>
              <a:ext cx="47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3" name="Freeform 13"/>
            <p:cNvSpPr>
              <a:spLocks/>
            </p:cNvSpPr>
            <p:nvPr/>
          </p:nvSpPr>
          <p:spPr bwMode="auto">
            <a:xfrm>
              <a:off x="4098" y="1387"/>
              <a:ext cx="64" cy="93"/>
            </a:xfrm>
            <a:custGeom>
              <a:avLst/>
              <a:gdLst>
                <a:gd name="T0" fmla="*/ 0 w 64"/>
                <a:gd name="T1" fmla="*/ 0 h 93"/>
                <a:gd name="T2" fmla="*/ 0 w 64"/>
                <a:gd name="T3" fmla="*/ 92 h 93"/>
                <a:gd name="T4" fmla="*/ 63 w 64"/>
                <a:gd name="T5" fmla="*/ 46 h 93"/>
                <a:gd name="T6" fmla="*/ 0 w 64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93"/>
                <a:gd name="T14" fmla="*/ 64 w 64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93">
                  <a:moveTo>
                    <a:pt x="0" y="0"/>
                  </a:moveTo>
                  <a:lnTo>
                    <a:pt x="0" y="92"/>
                  </a:lnTo>
                  <a:lnTo>
                    <a:pt x="63" y="4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4" name="Rectangle 14"/>
            <p:cNvSpPr>
              <a:spLocks noChangeArrowheads="1"/>
            </p:cNvSpPr>
            <p:nvPr/>
          </p:nvSpPr>
          <p:spPr bwMode="auto">
            <a:xfrm>
              <a:off x="518" y="1233"/>
              <a:ext cx="85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latin typeface="Arial" charset="0"/>
                </a:rPr>
                <a:t>Arriving</a:t>
              </a:r>
            </a:p>
            <a:p>
              <a:pPr eaLnBrk="0" hangingPunct="0"/>
              <a:r>
                <a:rPr lang="en-US" sz="1800">
                  <a:latin typeface="Arial" charset="0"/>
                </a:rPr>
                <a:t>Blank Parts</a:t>
              </a:r>
            </a:p>
          </p:txBody>
        </p:sp>
        <p:sp>
          <p:nvSpPr>
            <p:cNvPr id="4115" name="Rectangle 15"/>
            <p:cNvSpPr>
              <a:spLocks noChangeArrowheads="1"/>
            </p:cNvSpPr>
            <p:nvPr/>
          </p:nvSpPr>
          <p:spPr bwMode="auto">
            <a:xfrm>
              <a:off x="4214" y="1233"/>
              <a:ext cx="103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latin typeface="Arial" charset="0"/>
                </a:rPr>
                <a:t>Departing</a:t>
              </a:r>
            </a:p>
            <a:p>
              <a:pPr eaLnBrk="0" hangingPunct="0"/>
              <a:r>
                <a:rPr lang="en-US" sz="1800">
                  <a:latin typeface="Arial" charset="0"/>
                </a:rPr>
                <a:t>Finished Parts</a:t>
              </a:r>
            </a:p>
          </p:txBody>
        </p:sp>
        <p:sp>
          <p:nvSpPr>
            <p:cNvPr id="4116" name="Rectangle 16"/>
            <p:cNvSpPr>
              <a:spLocks noChangeArrowheads="1"/>
            </p:cNvSpPr>
            <p:nvPr/>
          </p:nvSpPr>
          <p:spPr bwMode="auto">
            <a:xfrm>
              <a:off x="3062" y="897"/>
              <a:ext cx="66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latin typeface="Arial" charset="0"/>
                </a:rPr>
                <a:t>Machine</a:t>
              </a:r>
            </a:p>
            <a:p>
              <a:pPr eaLnBrk="0" hangingPunct="0"/>
              <a:r>
                <a:rPr lang="en-US" sz="1800">
                  <a:latin typeface="Arial" charset="0"/>
                </a:rPr>
                <a:t>(Server)</a:t>
              </a:r>
            </a:p>
          </p:txBody>
        </p:sp>
        <p:sp>
          <p:nvSpPr>
            <p:cNvPr id="4117" name="Rectangle 17"/>
            <p:cNvSpPr>
              <a:spLocks noChangeArrowheads="1"/>
            </p:cNvSpPr>
            <p:nvPr/>
          </p:nvSpPr>
          <p:spPr bwMode="auto">
            <a:xfrm>
              <a:off x="2054" y="1665"/>
              <a:ext cx="10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latin typeface="Arial" charset="0"/>
                </a:rPr>
                <a:t>Queue (FIFO)</a:t>
              </a:r>
            </a:p>
          </p:txBody>
        </p:sp>
        <p:sp>
          <p:nvSpPr>
            <p:cNvPr id="4118" name="Rectangle 18"/>
            <p:cNvSpPr>
              <a:spLocks noChangeArrowheads="1"/>
            </p:cNvSpPr>
            <p:nvPr/>
          </p:nvSpPr>
          <p:spPr bwMode="auto">
            <a:xfrm>
              <a:off x="3494" y="1713"/>
              <a:ext cx="10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latin typeface="Arial" charset="0"/>
                </a:rPr>
                <a:t>Part in Service</a:t>
              </a:r>
            </a:p>
          </p:txBody>
        </p:sp>
        <p:sp>
          <p:nvSpPr>
            <p:cNvPr id="4119" name="Arc 19"/>
            <p:cNvSpPr>
              <a:spLocks/>
            </p:cNvSpPr>
            <p:nvPr/>
          </p:nvSpPr>
          <p:spPr bwMode="auto">
            <a:xfrm>
              <a:off x="3361" y="1536"/>
              <a:ext cx="144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0" name="Rectangle 20"/>
            <p:cNvSpPr>
              <a:spLocks noChangeArrowheads="1"/>
            </p:cNvSpPr>
            <p:nvPr/>
          </p:nvSpPr>
          <p:spPr bwMode="auto">
            <a:xfrm>
              <a:off x="3260" y="1329"/>
              <a:ext cx="20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FFFFFF"/>
                  </a:solidFill>
                  <a:latin typeface="Arial" charset="0"/>
                </a:rPr>
                <a:t>4</a:t>
              </a:r>
            </a:p>
          </p:txBody>
        </p:sp>
        <p:sp>
          <p:nvSpPr>
            <p:cNvPr id="4121" name="Rectangle 21"/>
            <p:cNvSpPr>
              <a:spLocks noChangeArrowheads="1"/>
            </p:cNvSpPr>
            <p:nvPr/>
          </p:nvSpPr>
          <p:spPr bwMode="auto">
            <a:xfrm>
              <a:off x="1190" y="897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endParaRPr lang="en-US">
                <a:latin typeface="Arial" charset="0"/>
              </a:endParaRPr>
            </a:p>
          </p:txBody>
        </p:sp>
        <p:sp>
          <p:nvSpPr>
            <p:cNvPr id="4122" name="Rectangle 22"/>
            <p:cNvSpPr>
              <a:spLocks noChangeArrowheads="1"/>
            </p:cNvSpPr>
            <p:nvPr/>
          </p:nvSpPr>
          <p:spPr bwMode="auto">
            <a:xfrm>
              <a:off x="2708" y="1329"/>
              <a:ext cx="20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FFFFFF"/>
                  </a:solidFill>
                  <a:latin typeface="Arial" charset="0"/>
                </a:rPr>
                <a:t>5</a:t>
              </a:r>
            </a:p>
          </p:txBody>
        </p:sp>
        <p:sp>
          <p:nvSpPr>
            <p:cNvPr id="4123" name="Rectangle 23"/>
            <p:cNvSpPr>
              <a:spLocks noChangeArrowheads="1"/>
            </p:cNvSpPr>
            <p:nvPr/>
          </p:nvSpPr>
          <p:spPr bwMode="auto">
            <a:xfrm>
              <a:off x="2438" y="1329"/>
              <a:ext cx="20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FFFFFF"/>
                  </a:solidFill>
                  <a:latin typeface="Arial" charset="0"/>
                </a:rPr>
                <a:t>6</a:t>
              </a:r>
            </a:p>
          </p:txBody>
        </p:sp>
        <p:sp>
          <p:nvSpPr>
            <p:cNvPr id="4124" name="Rectangle 24"/>
            <p:cNvSpPr>
              <a:spLocks noChangeArrowheads="1"/>
            </p:cNvSpPr>
            <p:nvPr/>
          </p:nvSpPr>
          <p:spPr bwMode="auto">
            <a:xfrm>
              <a:off x="2198" y="1329"/>
              <a:ext cx="20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FFFFFF"/>
                  </a:solidFill>
                  <a:latin typeface="Arial" charset="0"/>
                </a:rPr>
                <a:t>7</a:t>
              </a:r>
            </a:p>
          </p:txBody>
        </p:sp>
      </p:grpSp>
      <p:sp>
        <p:nvSpPr>
          <p:cNvPr id="4104" name="Rectangle 26"/>
          <p:cNvSpPr>
            <a:spLocks noChangeArrowheads="1"/>
          </p:cNvSpPr>
          <p:nvPr/>
        </p:nvSpPr>
        <p:spPr bwMode="auto">
          <a:xfrm>
            <a:off x="152400" y="2743200"/>
            <a:ext cx="89916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Aft>
                <a:spcPct val="5000"/>
              </a:spcAft>
              <a:buClr>
                <a:srgbClr val="FF0000"/>
              </a:buClr>
              <a:buSzPct val="125000"/>
              <a:buFontTx/>
              <a:buChar char="•"/>
            </a:pPr>
            <a:r>
              <a:rPr lang="en-US" sz="2800" b="1" dirty="0">
                <a:latin typeface="Arial" charset="0"/>
              </a:rPr>
              <a:t>General intent:</a:t>
            </a:r>
            <a:endParaRPr lang="en-US" sz="3200" b="1" dirty="0">
              <a:latin typeface="Arial" charset="0"/>
            </a:endParaRP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dirty="0">
                <a:latin typeface="Arial" charset="0"/>
              </a:rPr>
              <a:t>Estimate expected production</a:t>
            </a: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dirty="0">
                <a:latin typeface="Arial" charset="0"/>
              </a:rPr>
              <a:t>Waiting time in queue, queue length, utilization of the machine (the proportion of time the machine is busy)</a:t>
            </a:r>
            <a:endParaRPr lang="en-US" sz="2000" dirty="0">
              <a:latin typeface="Arial" charset="0"/>
            </a:endParaRPr>
          </a:p>
          <a:p>
            <a:pPr marL="342900" indent="-342900">
              <a:spcBef>
                <a:spcPct val="10000"/>
              </a:spcBef>
              <a:spcAft>
                <a:spcPct val="5000"/>
              </a:spcAft>
              <a:buClr>
                <a:srgbClr val="FF0000"/>
              </a:buClr>
              <a:buSzPct val="125000"/>
              <a:buFontTx/>
              <a:buChar char="•"/>
            </a:pPr>
            <a:r>
              <a:rPr lang="en-US" sz="2800" b="1" dirty="0">
                <a:latin typeface="Arial" charset="0"/>
              </a:rPr>
              <a:t>Time units</a:t>
            </a: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dirty="0">
                <a:latin typeface="Arial" charset="0"/>
              </a:rPr>
              <a:t>Different units in different places … must declare</a:t>
            </a: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i="1" dirty="0">
                <a:solidFill>
                  <a:srgbClr val="FF0000"/>
                </a:solidFill>
                <a:latin typeface="Arial" charset="0"/>
              </a:rPr>
              <a:t>Check units </a:t>
            </a:r>
            <a:r>
              <a:rPr lang="en-US" dirty="0">
                <a:latin typeface="Arial" charset="0"/>
              </a:rPr>
              <a:t>when specifying inputs</a:t>
            </a: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dirty="0">
                <a:latin typeface="Arial" charset="0"/>
              </a:rPr>
              <a:t>Declare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base time units</a:t>
            </a:r>
            <a:r>
              <a:rPr lang="en-US" dirty="0">
                <a:latin typeface="Arial" charset="0"/>
              </a:rPr>
              <a:t> for internal calculations, outputs</a:t>
            </a: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dirty="0">
                <a:latin typeface="Arial" charset="0"/>
              </a:rPr>
              <a:t>Be reasonable (interpretation, roundoff error)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BA5F623-C953-3F45-9D39-0DA131C7017B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5125" name="Rectangle 17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Model Specifics</a:t>
            </a:r>
          </a:p>
        </p:txBody>
      </p:sp>
      <p:sp>
        <p:nvSpPr>
          <p:cNvPr id="5126" name="Rectangle 17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70000"/>
              </a:lnSpc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dirty="0">
                <a:latin typeface="Arial" charset="0"/>
              </a:rPr>
              <a:t>Initially (time 0) empty and idle</a:t>
            </a:r>
          </a:p>
          <a:p>
            <a:pPr eaLnBrk="1" hangingPunct="1">
              <a:lnSpc>
                <a:spcPct val="70000"/>
              </a:lnSpc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dirty="0">
                <a:latin typeface="Arial" charset="0"/>
              </a:rPr>
              <a:t>Base time units:  minutes</a:t>
            </a:r>
          </a:p>
          <a:p>
            <a:pPr eaLnBrk="1" hangingPunct="1">
              <a:lnSpc>
                <a:spcPct val="70000"/>
              </a:lnSpc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dirty="0">
                <a:latin typeface="Arial" charset="0"/>
              </a:rPr>
              <a:t>Input data (assume given for now) in minutes: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dirty="0">
                <a:latin typeface="Arial" charset="0"/>
              </a:rPr>
              <a:t>	</a:t>
            </a:r>
            <a:r>
              <a:rPr lang="en-US" sz="1600" b="0" dirty="0">
                <a:latin typeface="Arial" charset="0"/>
              </a:rPr>
              <a:t>Part Number	Arrival Time	   Interarrival Time	Service Time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1	0.00	1.73	2.90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2	1.73	1.35	1.76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3	3.08	0.71	3.39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4	3.79	0.62	4.52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5	4.41	14.28	4.46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6	18.69	0.70	4.36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7	19.39	15.52	2.07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8	34.91	3.15	3.36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9	38.06	1.76	2.37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10	39.82	1.00	5.38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11	 40.82	.	.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.	.	.	.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.	.	.	.</a:t>
            </a:r>
          </a:p>
          <a:p>
            <a:pPr eaLnBrk="1" hangingPunct="1">
              <a:lnSpc>
                <a:spcPct val="70000"/>
              </a:lnSpc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dirty="0">
                <a:latin typeface="Arial" charset="0"/>
              </a:rPr>
              <a:t>Stop when 20 minutes of (simulated) time have passed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4A945A9F-74DA-DD43-9B60-10FF5760571B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Goals of Study: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Output Performance Measures</a:t>
            </a:r>
          </a:p>
        </p:txBody>
      </p:sp>
      <p:sp>
        <p:nvSpPr>
          <p:cNvPr id="615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Total production</a:t>
            </a:r>
            <a:r>
              <a:rPr lang="en-US" dirty="0">
                <a:latin typeface="Arial" charset="0"/>
              </a:rPr>
              <a:t> of parts per run (</a:t>
            </a:r>
            <a:r>
              <a:rPr lang="en-US" i="1" dirty="0">
                <a:latin typeface="Arial" charset="0"/>
              </a:rPr>
              <a:t>P</a:t>
            </a:r>
            <a:r>
              <a:rPr lang="en-US" dirty="0">
                <a:latin typeface="Arial" charset="0"/>
              </a:rPr>
              <a:t>)</a:t>
            </a:r>
          </a:p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Average waiting time</a:t>
            </a:r>
            <a:r>
              <a:rPr lang="en-US" dirty="0">
                <a:latin typeface="Arial" charset="0"/>
              </a:rPr>
              <a:t> of parts in queue: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i="1" dirty="0">
              <a:solidFill>
                <a:srgbClr val="FF0000"/>
              </a:solidFill>
              <a:latin typeface="Arial" charset="0"/>
            </a:endParaRPr>
          </a:p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Maximum waiting time</a:t>
            </a:r>
            <a:r>
              <a:rPr lang="en-US" dirty="0">
                <a:latin typeface="Arial" charset="0"/>
              </a:rPr>
              <a:t> for parts in queue: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6151" name="Rectangle 6"/>
          <p:cNvSpPr>
            <a:spLocks noChangeArrowheads="1"/>
          </p:cNvSpPr>
          <p:nvPr/>
        </p:nvSpPr>
        <p:spPr bwMode="auto">
          <a:xfrm>
            <a:off x="2362200" y="2362200"/>
            <a:ext cx="6781800" cy="224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2800" b="1" dirty="0">
                <a:latin typeface="Arial" charset="0"/>
              </a:rPr>
              <a:t>    </a:t>
            </a:r>
            <a:r>
              <a:rPr lang="en-US" sz="2800" dirty="0">
                <a:latin typeface="Arial" charset="0"/>
              </a:rPr>
              <a:t>=</a:t>
            </a:r>
            <a:r>
              <a:rPr lang="en-US" sz="2800" b="1" dirty="0">
                <a:latin typeface="Arial" charset="0"/>
              </a:rPr>
              <a:t> </a:t>
            </a:r>
            <a:r>
              <a:rPr lang="en-US" sz="2800" dirty="0">
                <a:latin typeface="Arial" charset="0"/>
              </a:rPr>
              <a:t>no. of parts which left the queue</a:t>
            </a:r>
          </a:p>
          <a:p>
            <a:pPr eaLnBrk="0" hangingPunct="0"/>
            <a:r>
              <a:rPr lang="en-US" sz="2800" b="1" i="1" dirty="0">
                <a:latin typeface="Arial" charset="0"/>
              </a:rPr>
              <a:t>        </a:t>
            </a:r>
            <a:r>
              <a:rPr lang="en-US" sz="2800" i="1" dirty="0">
                <a:latin typeface="Arial" charset="0"/>
              </a:rPr>
              <a:t>=</a:t>
            </a:r>
            <a:r>
              <a:rPr lang="en-US" sz="2800" dirty="0">
                <a:latin typeface="Arial" charset="0"/>
              </a:rPr>
              <a:t> waiting time in queue of      part</a:t>
            </a:r>
          </a:p>
          <a:p>
            <a:pPr eaLnBrk="0" hangingPunct="0"/>
            <a:r>
              <a:rPr lang="en-US" sz="2800" b="1" i="1" dirty="0">
                <a:solidFill>
                  <a:srgbClr val="C00000"/>
                </a:solidFill>
                <a:latin typeface="Arial" charset="0"/>
              </a:rPr>
              <a:t>Question: </a:t>
            </a: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r>
              <a:rPr lang="en-US" sz="2800" i="1" dirty="0">
                <a:latin typeface="Arial" charset="0"/>
              </a:rPr>
              <a:t>WQ</a:t>
            </a:r>
            <a:r>
              <a:rPr lang="en-US" sz="2800" baseline="-25000" dirty="0">
                <a:latin typeface="Arial" charset="0"/>
              </a:rPr>
              <a:t>1</a:t>
            </a:r>
            <a:r>
              <a:rPr lang="en-US" sz="2800" dirty="0">
                <a:latin typeface="Arial" charset="0"/>
              </a:rPr>
              <a:t> =</a:t>
            </a:r>
            <a:endParaRPr lang="en-US" sz="2800" b="1" dirty="0">
              <a:solidFill>
                <a:srgbClr val="FF0000"/>
              </a:solidFill>
              <a:latin typeface="Arial" charset="0"/>
            </a:endParaRP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r>
              <a:rPr lang="en-US" sz="2800" i="1" dirty="0">
                <a:latin typeface="Arial" charset="0"/>
              </a:rPr>
              <a:t>N</a:t>
            </a:r>
            <a:r>
              <a:rPr lang="en-US" sz="2800" dirty="0">
                <a:latin typeface="Arial" charset="0"/>
              </a:rPr>
              <a:t> </a:t>
            </a:r>
            <a:r>
              <a:rPr lang="en-US" sz="2800" u="sng" dirty="0">
                <a:latin typeface="Arial" charset="0"/>
              </a:rPr>
              <a:t>&gt;</a:t>
            </a:r>
            <a:r>
              <a:rPr lang="en-US" sz="2800" dirty="0">
                <a:latin typeface="Arial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4C1267-6472-2144-B5A5-4CB8B532C2C1}"/>
                  </a:ext>
                </a:extLst>
              </p:cNvPr>
              <p:cNvSpPr txBox="1"/>
              <p:nvPr/>
            </p:nvSpPr>
            <p:spPr>
              <a:xfrm>
                <a:off x="529423" y="2528756"/>
                <a:ext cx="1137684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4C1267-6472-2144-B5A5-4CB8B532C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23" y="2528756"/>
                <a:ext cx="1137684" cy="1038489"/>
              </a:xfrm>
              <a:prstGeom prst="rect">
                <a:avLst/>
              </a:prstGeom>
              <a:blipFill>
                <a:blip r:embed="rId3"/>
                <a:stretch>
                  <a:fillRect l="-97778" t="-114458" r="-6667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5F5847-A3DA-FA4C-BBCB-DA0B0E189FB7}"/>
                  </a:ext>
                </a:extLst>
              </p:cNvPr>
              <p:cNvSpPr txBox="1"/>
              <p:nvPr/>
            </p:nvSpPr>
            <p:spPr>
              <a:xfrm>
                <a:off x="2381755" y="2388513"/>
                <a:ext cx="3614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5F5847-A3DA-FA4C-BBCB-DA0B0E189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755" y="2388513"/>
                <a:ext cx="361445" cy="430887"/>
              </a:xfrm>
              <a:prstGeom prst="rect">
                <a:avLst/>
              </a:prstGeom>
              <a:blipFill>
                <a:blip r:embed="rId4"/>
                <a:stretch>
                  <a:fillRect l="-48276" t="-2857" r="-44828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61067F-9EE1-9B4E-9E09-8494691E0E63}"/>
                  </a:ext>
                </a:extLst>
              </p:cNvPr>
              <p:cNvSpPr txBox="1"/>
              <p:nvPr/>
            </p:nvSpPr>
            <p:spPr>
              <a:xfrm>
                <a:off x="2496055" y="2831425"/>
                <a:ext cx="7043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61067F-9EE1-9B4E-9E09-8494691E0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55" y="2831425"/>
                <a:ext cx="704345" cy="430887"/>
              </a:xfrm>
              <a:prstGeom prst="rect">
                <a:avLst/>
              </a:prstGeom>
              <a:blipFill>
                <a:blip r:embed="rId5"/>
                <a:stretch>
                  <a:fillRect l="-16071" r="-714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EFBCA6-EB68-7B40-AE5B-648D8104E41E}"/>
                  </a:ext>
                </a:extLst>
              </p:cNvPr>
              <p:cNvSpPr txBox="1"/>
              <p:nvPr/>
            </p:nvSpPr>
            <p:spPr>
              <a:xfrm>
                <a:off x="7410955" y="2838018"/>
                <a:ext cx="361445" cy="4385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EFBCA6-EB68-7B40-AE5B-648D8104E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955" y="2838018"/>
                <a:ext cx="361445" cy="438582"/>
              </a:xfrm>
              <a:prstGeom prst="rect">
                <a:avLst/>
              </a:prstGeom>
              <a:blipFill>
                <a:blip r:embed="rId6"/>
                <a:stretch>
                  <a:fillRect l="-31034" r="-31034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FC02C9F-3E99-B540-9017-5F33EECD89D9}"/>
              </a:ext>
            </a:extLst>
          </p:cNvPr>
          <p:cNvSpPr txBox="1"/>
          <p:nvPr/>
        </p:nvSpPr>
        <p:spPr>
          <a:xfrm>
            <a:off x="4495800" y="359158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28275-AA4F-F640-BF1F-BE0DF0876A92}"/>
              </a:ext>
            </a:extLst>
          </p:cNvPr>
          <p:cNvSpPr txBox="1"/>
          <p:nvPr/>
        </p:nvSpPr>
        <p:spPr>
          <a:xfrm>
            <a:off x="4517102" y="359158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0DA32B-B99D-6F4B-89F6-2F9A8CCA66C2}"/>
              </a:ext>
            </a:extLst>
          </p:cNvPr>
          <p:cNvSpPr txBox="1"/>
          <p:nvPr/>
        </p:nvSpPr>
        <p:spPr>
          <a:xfrm>
            <a:off x="4004414" y="406223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A12E9-69B8-334A-898C-275E2EFC3EC9}"/>
              </a:ext>
            </a:extLst>
          </p:cNvPr>
          <p:cNvSpPr txBox="1"/>
          <p:nvPr/>
        </p:nvSpPr>
        <p:spPr>
          <a:xfrm>
            <a:off x="3993995" y="407431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CFD646-2EB9-AB49-97B7-F8F065653250}"/>
                  </a:ext>
                </a:extLst>
              </p:cNvPr>
              <p:cNvSpPr txBox="1"/>
              <p:nvPr/>
            </p:nvSpPr>
            <p:spPr>
              <a:xfrm>
                <a:off x="2720340" y="5454260"/>
                <a:ext cx="2456310" cy="5967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CFD646-2EB9-AB49-97B7-F8F065653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340" y="5454260"/>
                <a:ext cx="2456310" cy="59670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E92BEF6F-545B-0A45-82E7-93B24B935761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717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Goals of Study: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Output Performance Measures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717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Average number of parts in queue over time</a:t>
            </a:r>
            <a:r>
              <a:rPr lang="en-US" dirty="0">
                <a:latin typeface="Arial" charset="0"/>
              </a:rPr>
              <a:t>:</a:t>
            </a:r>
          </a:p>
          <a:p>
            <a:pPr eaLnBrk="1" hangingPunct="1"/>
            <a:endParaRPr lang="en-US" sz="1000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Maximum number of parts in queue</a:t>
            </a:r>
            <a:r>
              <a:rPr lang="en-US" dirty="0">
                <a:latin typeface="Arial" charset="0"/>
              </a:rPr>
              <a:t>:</a:t>
            </a:r>
          </a:p>
          <a:p>
            <a:pPr eaLnBrk="1" hangingPunct="1"/>
            <a:endParaRPr lang="en-US" sz="1100" dirty="0">
              <a:latin typeface="Arial" charset="0"/>
            </a:endParaRPr>
          </a:p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Average</a:t>
            </a:r>
            <a:r>
              <a:rPr lang="en-US" dirty="0">
                <a:latin typeface="Arial" charset="0"/>
              </a:rPr>
              <a:t> and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maximum total time in system</a:t>
            </a:r>
            <a:r>
              <a:rPr lang="en-US" dirty="0">
                <a:latin typeface="Arial" charset="0"/>
              </a:rPr>
              <a:t> (a.k.a.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cycle time</a:t>
            </a:r>
            <a:r>
              <a:rPr lang="en-US" dirty="0">
                <a:latin typeface="Arial" charset="0"/>
              </a:rPr>
              <a:t>):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7175" name="Rectangle 6"/>
          <p:cNvSpPr>
            <a:spLocks noChangeArrowheads="1"/>
          </p:cNvSpPr>
          <p:nvPr/>
        </p:nvSpPr>
        <p:spPr bwMode="auto">
          <a:xfrm>
            <a:off x="3649663" y="1828800"/>
            <a:ext cx="5214569" cy="95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800" i="1" dirty="0">
                <a:latin typeface="Arial" charset="0"/>
              </a:rPr>
              <a:t>Q</a:t>
            </a:r>
            <a:r>
              <a:rPr lang="en-US" sz="2800" dirty="0">
                <a:latin typeface="Arial" charset="0"/>
              </a:rPr>
              <a:t>(</a:t>
            </a:r>
            <a:r>
              <a:rPr lang="en-US" sz="2800" i="1" dirty="0">
                <a:latin typeface="Arial" charset="0"/>
              </a:rPr>
              <a:t>t</a:t>
            </a:r>
            <a:r>
              <a:rPr lang="en-US" sz="2800" dirty="0">
                <a:latin typeface="Arial" charset="0"/>
              </a:rPr>
              <a:t>) = number of parts in queue</a:t>
            </a:r>
          </a:p>
          <a:p>
            <a:pPr eaLnBrk="0" hangingPunct="0"/>
            <a:r>
              <a:rPr lang="en-US" sz="2800" dirty="0">
                <a:latin typeface="Arial" charset="0"/>
              </a:rPr>
              <a:t>	 at time </a:t>
            </a:r>
            <a:r>
              <a:rPr lang="en-US" sz="2800" i="1" dirty="0">
                <a:latin typeface="Arial" charset="0"/>
              </a:rPr>
              <a:t>t</a:t>
            </a:r>
          </a:p>
        </p:txBody>
      </p:sp>
      <p:graphicFrame>
        <p:nvGraphicFramePr>
          <p:cNvPr id="7176" name="Object 0"/>
          <p:cNvGraphicFramePr>
            <a:graphicFrameLocks noChangeAspect="1"/>
          </p:cNvGraphicFramePr>
          <p:nvPr/>
        </p:nvGraphicFramePr>
        <p:xfrm>
          <a:off x="762000" y="1752600"/>
          <a:ext cx="16256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9" name="Equation" r:id="rId4" imgW="1625600" imgH="1003300" progId="Equation.3">
                  <p:embed/>
                </p:oleObj>
              </mc:Choice>
              <mc:Fallback>
                <p:oleObj name="Equation" r:id="rId4" imgW="1625600" imgH="10033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752600"/>
                        <a:ext cx="16256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910001"/>
              </p:ext>
            </p:extLst>
          </p:nvPr>
        </p:nvGraphicFramePr>
        <p:xfrm>
          <a:off x="6705600" y="2844800"/>
          <a:ext cx="15875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0" name="Equation" r:id="rId6" imgW="1587500" imgH="660400" progId="Equation.3">
                  <p:embed/>
                </p:oleObj>
              </mc:Choice>
              <mc:Fallback>
                <p:oleObj name="Equation" r:id="rId6" imgW="1587500" imgH="6604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2844800"/>
                        <a:ext cx="15875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759290"/>
              </p:ext>
            </p:extLst>
          </p:nvPr>
        </p:nvGraphicFramePr>
        <p:xfrm>
          <a:off x="609600" y="4724400"/>
          <a:ext cx="2971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1" name="Equation" r:id="rId8" imgW="2971800" imgH="1447560" progId="Equation.3">
                  <p:embed/>
                </p:oleObj>
              </mc:Choice>
              <mc:Fallback>
                <p:oleObj name="Equation" r:id="rId8" imgW="2971800" imgH="14475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724400"/>
                        <a:ext cx="29718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4157663" y="5348287"/>
            <a:ext cx="49863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800" b="1" i="1" dirty="0" err="1">
                <a:latin typeface="Arial" charset="0"/>
              </a:rPr>
              <a:t>TS</a:t>
            </a:r>
            <a:r>
              <a:rPr lang="en-US" sz="2800" b="1" i="1" baseline="-25000" dirty="0" err="1">
                <a:latin typeface="Arial" charset="0"/>
              </a:rPr>
              <a:t>i</a:t>
            </a:r>
            <a:r>
              <a:rPr lang="en-US" sz="2800" b="1" dirty="0">
                <a:latin typeface="Arial" charset="0"/>
              </a:rPr>
              <a:t> = time in system of part </a:t>
            </a:r>
            <a:r>
              <a:rPr lang="en-US" sz="2800" b="1" i="1" dirty="0" err="1">
                <a:latin typeface="Arial" charset="0"/>
              </a:rPr>
              <a:t>i</a:t>
            </a:r>
            <a:endParaRPr lang="en-US" sz="2800" b="1" i="1" dirty="0">
              <a:latin typeface="Arial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5A09946B-DAFD-6845-9BB2-AF63674D0AB2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819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Goals of Study: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Output Performance Measures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819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Utilization</a:t>
            </a:r>
            <a:r>
              <a:rPr lang="en-US" dirty="0">
                <a:latin typeface="Arial" charset="0"/>
              </a:rPr>
              <a:t> of machine (proportion of time busy)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b="0" dirty="0">
                <a:latin typeface="Arial" charset="0"/>
              </a:rPr>
              <a:t>Such measures are referred to as </a:t>
            </a:r>
            <a:r>
              <a:rPr lang="en-US" b="0" dirty="0">
                <a:solidFill>
                  <a:srgbClr val="FF0000"/>
                </a:solidFill>
                <a:latin typeface="Arial" charset="0"/>
              </a:rPr>
              <a:t>K</a:t>
            </a:r>
            <a:r>
              <a:rPr lang="en-US" b="0" dirty="0">
                <a:latin typeface="Arial" charset="0"/>
              </a:rPr>
              <a:t>ey </a:t>
            </a:r>
            <a:r>
              <a:rPr lang="en-US" b="0" dirty="0">
                <a:solidFill>
                  <a:srgbClr val="FF0000"/>
                </a:solidFill>
                <a:latin typeface="Arial" charset="0"/>
              </a:rPr>
              <a:t>P</a:t>
            </a:r>
            <a:r>
              <a:rPr lang="en-US" b="0" dirty="0">
                <a:latin typeface="Arial" charset="0"/>
              </a:rPr>
              <a:t>erformance </a:t>
            </a:r>
            <a:r>
              <a:rPr lang="en-US" b="0" dirty="0">
                <a:solidFill>
                  <a:srgbClr val="FF0000"/>
                </a:solidFill>
                <a:latin typeface="Arial" charset="0"/>
              </a:rPr>
              <a:t>I</a:t>
            </a:r>
            <a:r>
              <a:rPr lang="en-US" b="0" dirty="0">
                <a:latin typeface="Arial" charset="0"/>
              </a:rPr>
              <a:t>ndicators (</a:t>
            </a:r>
            <a:r>
              <a:rPr lang="en-US" dirty="0">
                <a:solidFill>
                  <a:srgbClr val="FF0000"/>
                </a:solidFill>
                <a:latin typeface="Arial" charset="0"/>
              </a:rPr>
              <a:t>KPI</a:t>
            </a:r>
            <a:r>
              <a:rPr lang="en-US" b="0" dirty="0">
                <a:latin typeface="Arial" charset="0"/>
              </a:rPr>
              <a:t>s)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graphicFrame>
        <p:nvGraphicFramePr>
          <p:cNvPr id="8199" name="Object 6"/>
          <p:cNvGraphicFramePr>
            <a:graphicFrameLocks noChangeAspect="1"/>
          </p:cNvGraphicFramePr>
          <p:nvPr/>
        </p:nvGraphicFramePr>
        <p:xfrm>
          <a:off x="457200" y="1752600"/>
          <a:ext cx="8545513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3" name="Equation" r:id="rId4" imgW="3073400" imgH="520700" progId="Equation.DSMT4">
                  <p:embed/>
                </p:oleObj>
              </mc:Choice>
              <mc:Fallback>
                <p:oleObj name="Equation" r:id="rId4" imgW="3073400" imgH="520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752600"/>
                        <a:ext cx="8545513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4C2F0C27-98EF-6D46-B241-284898077C0B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Analysis Options</a:t>
            </a:r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Educated guessing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Average interarrival time = 4.08 minutes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Average service time = 3.46 minutes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So (on average) parts are being processed faster than they arrive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System has a chance of operating in a stable way in long run, i.e., might not “explode”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If all interarrivals and service times were exactly at their mean, there would never be a queue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But data clearly exhibit variability, so a queue could 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If we’d had average interarrival &lt; average service time, and this persisted, then queue would explode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Truth </a:t>
            </a:r>
            <a:r>
              <a:rPr lang="en-US" dirty="0">
                <a:latin typeface="Arial" charset="0"/>
                <a:cs typeface="Arial" charset="0"/>
              </a:rPr>
              <a:t>— between these extremes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Guessing has its limits …</a:t>
            </a:r>
            <a:endParaRPr lang="en-US" dirty="0"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79B8B-1FE2-A94A-827A-79923E5F1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9"/>
          <a:stretch/>
        </p:blipFill>
        <p:spPr>
          <a:xfrm>
            <a:off x="228600" y="1714500"/>
            <a:ext cx="8925277" cy="419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268F6A-325A-9148-B6AA-98C20EA39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63177"/>
            <a:ext cx="7734300" cy="4777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1476B91F-A4E2-AA4A-9D33-AEABEB102F76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Analysis Options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Queueing theory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Requires additional assumptions about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Popular, simple model: 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M/M/1 queue</a:t>
            </a:r>
            <a:endParaRPr lang="en-US" dirty="0">
              <a:solidFill>
                <a:srgbClr val="FF0000"/>
              </a:solidFill>
              <a:latin typeface="Arial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Interarrival times ~ exponential </a:t>
            </a:r>
            <a:r>
              <a:rPr lang="en-US" sz="1800" dirty="0">
                <a:solidFill>
                  <a:srgbClr val="C00000"/>
                </a:solidFill>
                <a:latin typeface="Arial" charset="0"/>
              </a:rPr>
              <a:t>(what is the distribution of arrival times?)</a:t>
            </a:r>
            <a:endParaRPr lang="en-US" dirty="0">
              <a:solidFill>
                <a:srgbClr val="C00000"/>
              </a:solidFill>
              <a:latin typeface="Arial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Service times ~ exponential, </a:t>
            </a:r>
            <a:r>
              <a:rPr lang="en-US" dirty="0" err="1">
                <a:latin typeface="Arial" charset="0"/>
              </a:rPr>
              <a:t>indep</a:t>
            </a:r>
            <a:r>
              <a:rPr lang="en-US" dirty="0">
                <a:latin typeface="Arial" charset="0"/>
              </a:rPr>
              <a:t>. of interarrivals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Must have E(service) &lt; E(interarrival)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Steady-state (long-run, forever)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Exact analytic results; e.g., average waiting time in queue is 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None/>
            </a:pPr>
            <a:endParaRPr lang="en-US" dirty="0"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buFont typeface="Wingdings" charset="0"/>
              <a:buNone/>
            </a:pPr>
            <a:endParaRPr lang="en-US" dirty="0">
              <a:latin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Problems:  validity, estimating means, time frame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But it’s all about approximation!</a:t>
            </a:r>
          </a:p>
          <a:p>
            <a:pPr lvl="1" eaLnBrk="1" hangingPunct="1"/>
            <a:endParaRPr lang="en-US" dirty="0">
              <a:latin typeface="Arial" charset="0"/>
            </a:endParaRPr>
          </a:p>
        </p:txBody>
      </p:sp>
      <p:graphicFrame>
        <p:nvGraphicFramePr>
          <p:cNvPr id="10247" name="Object 4"/>
          <p:cNvGraphicFramePr>
            <a:graphicFrameLocks noChangeAspect="1"/>
          </p:cNvGraphicFramePr>
          <p:nvPr/>
        </p:nvGraphicFramePr>
        <p:xfrm>
          <a:off x="1466850" y="4191000"/>
          <a:ext cx="422275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4" name="Equation" r:id="rId4" imgW="5867400" imgH="1003300" progId="Equation.3">
                  <p:embed/>
                </p:oleObj>
              </mc:Choice>
              <mc:Fallback>
                <p:oleObj name="Equation" r:id="rId4" imgW="5867400" imgH="1003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4191000"/>
                        <a:ext cx="4222750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15553</TotalTime>
  <Words>2080</Words>
  <Application>Microsoft Macintosh PowerPoint</Application>
  <PresentationFormat>On-screen Show (4:3)</PresentationFormat>
  <Paragraphs>369</Paragraphs>
  <Slides>24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Cambria Math</vt:lpstr>
      <vt:lpstr>Times New Roman</vt:lpstr>
      <vt:lpstr>Wingdings</vt:lpstr>
      <vt:lpstr>Default Design</vt:lpstr>
      <vt:lpstr>Equation</vt:lpstr>
      <vt:lpstr> Fundamental Simulation Concepts</vt:lpstr>
      <vt:lpstr>What We’ll Do ...</vt:lpstr>
      <vt:lpstr>The System: A Simple Processing System</vt:lpstr>
      <vt:lpstr>Model Specifics</vt:lpstr>
      <vt:lpstr>Goals of Study: Output Performance Measures</vt:lpstr>
      <vt:lpstr>Goals of Study: Output Performance Measures (cont’d.)</vt:lpstr>
      <vt:lpstr>Goals of Study: Output Performance Measures (cont’d.)</vt:lpstr>
      <vt:lpstr>Analysis Options</vt:lpstr>
      <vt:lpstr>Analysis Options (cont’d.)</vt:lpstr>
      <vt:lpstr>Poison Distribution</vt:lpstr>
      <vt:lpstr>Mechanistic Simulation</vt:lpstr>
      <vt:lpstr>Pieces of a Simulation Model</vt:lpstr>
      <vt:lpstr>Pieces of a Simulation Model (cont’d.)</vt:lpstr>
      <vt:lpstr>Pieces of a Simulation Model (cont’d.)</vt:lpstr>
      <vt:lpstr>Pieces of a Simulation Model (cont’d.)</vt:lpstr>
      <vt:lpstr>Pieces of a Simulation Model (cont’d.)</vt:lpstr>
      <vt:lpstr>Pieces of a Simulation Model (cont’d.)</vt:lpstr>
      <vt:lpstr>Pieces of a Simulation Model (cont’d.)</vt:lpstr>
      <vt:lpstr>Example</vt:lpstr>
      <vt:lpstr>Simulation Dynamics: Event-Scheduling “World View”</vt:lpstr>
      <vt:lpstr>Events for the Simple Processing System</vt:lpstr>
      <vt:lpstr>Events for the Simple Processing System (cont’d.)</vt:lpstr>
      <vt:lpstr>Events for the Simple Processing System (cont’d.)</vt:lpstr>
      <vt:lpstr>Some Additional Specifics for the Simple Processing System</vt:lpstr>
    </vt:vector>
  </TitlesOfParts>
  <Company>Simulation with Arena, 4th ed.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2 -- Fundamental Simulation Concepts</dc:title>
  <dc:creator>Kelton/Sadowski/Swets</dc:creator>
  <cp:lastModifiedBy>Ramshani, Mohammad</cp:lastModifiedBy>
  <cp:revision>275</cp:revision>
  <dcterms:created xsi:type="dcterms:W3CDTF">2001-06-23T20:49:48Z</dcterms:created>
  <dcterms:modified xsi:type="dcterms:W3CDTF">2019-01-18T03:41:27Z</dcterms:modified>
</cp:coreProperties>
</file>